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18" r:id="rId3"/>
    <p:sldId id="429" r:id="rId4"/>
    <p:sldId id="433" r:id="rId5"/>
    <p:sldId id="440" r:id="rId6"/>
    <p:sldId id="444" r:id="rId7"/>
    <p:sldId id="445" r:id="rId8"/>
    <p:sldId id="446" r:id="rId9"/>
    <p:sldId id="447" r:id="rId10"/>
    <p:sldId id="451" r:id="rId11"/>
    <p:sldId id="452" r:id="rId12"/>
    <p:sldId id="450" r:id="rId13"/>
    <p:sldId id="449" r:id="rId14"/>
    <p:sldId id="454" r:id="rId15"/>
    <p:sldId id="448" r:id="rId16"/>
    <p:sldId id="453" r:id="rId17"/>
    <p:sldId id="456" r:id="rId18"/>
    <p:sldId id="455" r:id="rId19"/>
    <p:sldId id="442" r:id="rId20"/>
    <p:sldId id="443" r:id="rId21"/>
    <p:sldId id="457" r:id="rId22"/>
    <p:sldId id="460" r:id="rId23"/>
    <p:sldId id="458" r:id="rId24"/>
    <p:sldId id="459" r:id="rId25"/>
    <p:sldId id="461" r:id="rId26"/>
    <p:sldId id="464" r:id="rId27"/>
    <p:sldId id="463" r:id="rId28"/>
    <p:sldId id="462" r:id="rId29"/>
    <p:sldId id="466" r:id="rId30"/>
    <p:sldId id="467" r:id="rId31"/>
    <p:sldId id="465" r:id="rId32"/>
    <p:sldId id="436" r:id="rId33"/>
    <p:sldId id="437" r:id="rId34"/>
    <p:sldId id="435" r:id="rId35"/>
    <p:sldId id="438" r:id="rId36"/>
    <p:sldId id="439" r:id="rId37"/>
    <p:sldId id="406" r:id="rId38"/>
    <p:sldId id="427" r:id="rId3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28A8"/>
    <a:srgbClr val="3333CC"/>
    <a:srgbClr val="008000"/>
    <a:srgbClr val="0000FF"/>
    <a:srgbClr val="EE9012"/>
    <a:srgbClr val="002EC0"/>
    <a:srgbClr val="00CCFF"/>
    <a:srgbClr val="B1770F"/>
    <a:srgbClr val="26DE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35" autoAdjust="0"/>
    <p:restoredTop sz="79568" autoAdjust="0"/>
  </p:normalViewPr>
  <p:slideViewPr>
    <p:cSldViewPr>
      <p:cViewPr>
        <p:scale>
          <a:sx n="70" d="100"/>
          <a:sy n="70" d="100"/>
        </p:scale>
        <p:origin x="-281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66" y="-12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2CC5DE-A935-408F-B1E9-0B7F5A37FBFE}" type="datetimeFigureOut">
              <a:rPr lang="en-US"/>
              <a:pPr/>
              <a:t>12/13/2013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77E467-6A18-4FD6-97DB-42E38E365B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11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89CDCA-A4B9-4F60-B940-415C902A9CC9}" type="datetimeFigureOut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6585"/>
            <a:ext cx="5436909" cy="446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D9C87B7-E8C3-4488-9F04-71FAAE8A9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29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2813"/>
            <a:ext cx="41036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0D05-4680-4FC0-8381-C190BFE95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294C5-8159-4C20-AF87-C37283829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7C9E7-07E9-4DA1-8B3E-F7923E4DC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219F-F006-4FD3-9331-36749804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7988-23D4-430C-AF97-3745AAA97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2E2F-90B2-4D31-B549-061BE481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39D7-5F8B-4BCF-96EB-09E5F0896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2DD71-0EFF-42E2-A2BC-0B2C8CEBA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808E-F4C2-4B2A-8AEA-F435A9E9D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BB848-1302-42AC-A651-AFF57F8F8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5C35-FA83-43A4-9ACA-47A522516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17905AC-EF5E-4899-A7C1-DE70B5BED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096000"/>
            <a:ext cx="1824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tshikot@environment.gov.za" TargetMode="External"/><Relationship Id="rId2" Type="http://schemas.openxmlformats.org/officeDocument/2006/relationships/hyperlink" Target="mailto:nbpillay@environment.gov.z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arendse@environment.gov.z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348880"/>
            <a:ext cx="5256584" cy="2952328"/>
          </a:xfrm>
        </p:spPr>
        <p:txBody>
          <a:bodyPr/>
          <a:lstStyle/>
          <a:p>
            <a:pPr eaLnBrk="1" hangingPunct="1"/>
            <a:r>
              <a:rPr lang="en-ZA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Section 69 of the Integrated Coastal Management Act</a:t>
            </a:r>
            <a:endParaRPr lang="en-US" sz="4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79512" y="5301208"/>
            <a:ext cx="66247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ZA" sz="1800" b="1" dirty="0" err="1" smtClean="0"/>
              <a:t>Nitasha</a:t>
            </a:r>
            <a:r>
              <a:rPr lang="en-ZA" sz="1800" b="1" dirty="0" smtClean="0"/>
              <a:t> </a:t>
            </a:r>
            <a:r>
              <a:rPr lang="en-ZA" sz="1800" b="1" dirty="0" err="1" smtClean="0"/>
              <a:t>Baijnath-Pillay</a:t>
            </a:r>
            <a:endParaRPr lang="en-ZA" sz="1800" b="1" dirty="0" smtClean="0"/>
          </a:p>
          <a:p>
            <a:pPr algn="l"/>
            <a:r>
              <a:rPr lang="en-ZA" sz="1800" b="1" dirty="0" smtClean="0"/>
              <a:t>Directorate: Coastal Pollution Management</a:t>
            </a:r>
          </a:p>
          <a:p>
            <a:pPr algn="l"/>
            <a:r>
              <a:rPr lang="en-ZA" sz="1800" b="1" dirty="0" smtClean="0"/>
              <a:t>Chief Directorate: Integrated Coastal Management</a:t>
            </a:r>
            <a:endParaRPr lang="en-ZA" sz="1800" b="1" dirty="0"/>
          </a:p>
        </p:txBody>
      </p:sp>
      <p:pic>
        <p:nvPicPr>
          <p:cNvPr id="6" name="Picture 8" descr="Pipe"/>
          <p:cNvPicPr>
            <a:picLocks noChangeAspect="1" noChangeArrowheads="1"/>
          </p:cNvPicPr>
          <p:nvPr/>
        </p:nvPicPr>
        <p:blipFill>
          <a:blip r:embed="rId3" cstate="print"/>
          <a:srcRect l="8217" t="2893" b="5672"/>
          <a:stretch>
            <a:fillRect/>
          </a:stretch>
        </p:blipFill>
        <p:spPr bwMode="auto">
          <a:xfrm>
            <a:off x="6078549" y="4349236"/>
            <a:ext cx="2667621" cy="1903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227" y="836711"/>
            <a:ext cx="2376264" cy="316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6"/>
                </a:solidFill>
              </a:rPr>
              <a:t>Legislative Framework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dirty="0" smtClean="0"/>
              <a:t>5. Any </a:t>
            </a:r>
            <a:r>
              <a:rPr lang="en-ZA" dirty="0"/>
              <a:t>land-based effluent discharge to the coastal environment may be subject to a </a:t>
            </a:r>
            <a:r>
              <a:rPr lang="en-ZA" b="1" dirty="0">
                <a:solidFill>
                  <a:srgbClr val="C00000"/>
                </a:solidFill>
              </a:rPr>
              <a:t>disposal charge </a:t>
            </a:r>
            <a:r>
              <a:rPr lang="en-ZA" dirty="0"/>
              <a:t>to be developed in consultation with stakeholders.</a:t>
            </a:r>
          </a:p>
        </p:txBody>
      </p:sp>
    </p:spTree>
    <p:extLst>
      <p:ext uri="{BB962C8B-B14F-4D97-AF65-F5344CB8AC3E}">
        <p14:creationId xmlns:p14="http://schemas.microsoft.com/office/powerpoint/2010/main" xmlns="" val="40070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>
                <a:solidFill>
                  <a:schemeClr val="accent6"/>
                </a:solidFill>
              </a:rPr>
              <a:t>Rules</a:t>
            </a:r>
            <a:r>
              <a:rPr lang="en-ZA" sz="3200" b="1" dirty="0">
                <a:solidFill>
                  <a:schemeClr val="accent6"/>
                </a:solidFill>
              </a:rPr>
              <a:t>: Management Institutions &amp; Administrative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sz="2400" dirty="0" smtClean="0"/>
              <a:t>6. The </a:t>
            </a:r>
            <a:r>
              <a:rPr lang="en-ZA" sz="2400" dirty="0"/>
              <a:t>DEA will work in </a:t>
            </a:r>
            <a:r>
              <a:rPr lang="en-ZA" sz="2400" b="1" dirty="0">
                <a:solidFill>
                  <a:srgbClr val="008000"/>
                </a:solidFill>
              </a:rPr>
              <a:t>consultation</a:t>
            </a:r>
            <a:r>
              <a:rPr lang="en-ZA" sz="2400" dirty="0"/>
              <a:t> with relevant local, provincial and national government departments </a:t>
            </a:r>
            <a:r>
              <a:rPr lang="en-ZA" sz="2400" dirty="0" smtClean="0"/>
              <a:t>(</a:t>
            </a:r>
            <a:r>
              <a:rPr lang="en-ZA" sz="2400" u="sng" dirty="0" smtClean="0">
                <a:solidFill>
                  <a:srgbClr val="008000"/>
                </a:solidFill>
              </a:rPr>
              <a:t>DWA</a:t>
            </a:r>
            <a:r>
              <a:rPr lang="en-ZA" sz="2400" dirty="0" smtClean="0"/>
              <a:t> </a:t>
            </a:r>
            <a:r>
              <a:rPr lang="en-ZA" sz="2400" dirty="0"/>
              <a:t>in cases where discharge occurs in an </a:t>
            </a:r>
            <a:r>
              <a:rPr lang="en-ZA" sz="2400" u="sng" dirty="0">
                <a:solidFill>
                  <a:srgbClr val="008000"/>
                </a:solidFill>
              </a:rPr>
              <a:t>estuary</a:t>
            </a:r>
            <a:r>
              <a:rPr lang="en-ZA" sz="2400" dirty="0"/>
              <a:t>), as well as local management institutions (such as pipeline or catchment forums</a:t>
            </a:r>
            <a:r>
              <a:rPr lang="en-ZA" sz="2400" dirty="0" smtClean="0"/>
              <a:t>) = to </a:t>
            </a:r>
            <a:r>
              <a:rPr lang="en-ZA" sz="2400" dirty="0"/>
              <a:t>ensure </a:t>
            </a:r>
            <a:r>
              <a:rPr lang="en-ZA" sz="2400" u="sng" dirty="0"/>
              <a:t>effective cooperative </a:t>
            </a:r>
            <a:r>
              <a:rPr lang="en-ZA" sz="2400" u="sng" dirty="0" smtClean="0"/>
              <a:t>governance</a:t>
            </a:r>
          </a:p>
          <a:p>
            <a:pPr marL="0" indent="0" algn="just">
              <a:buNone/>
            </a:pPr>
            <a:r>
              <a:rPr lang="en-ZA" sz="2400" dirty="0"/>
              <a:t>7. The discharge of land-based effluent to the coastal environment must be </a:t>
            </a:r>
            <a:r>
              <a:rPr lang="en-ZA" sz="2400" b="1" dirty="0">
                <a:solidFill>
                  <a:srgbClr val="0000FF"/>
                </a:solidFill>
              </a:rPr>
              <a:t>managed through a local management institution </a:t>
            </a:r>
            <a:r>
              <a:rPr lang="en-ZA" sz="2400" dirty="0"/>
              <a:t>such as the establishment of </a:t>
            </a:r>
            <a:r>
              <a:rPr lang="en-ZA" sz="2400" b="1" dirty="0"/>
              <a:t>forums</a:t>
            </a:r>
            <a:r>
              <a:rPr lang="en-ZA" sz="2400" dirty="0"/>
              <a:t> (existing institutions (</a:t>
            </a:r>
            <a:r>
              <a:rPr lang="en-ZA" sz="2400" dirty="0" err="1"/>
              <a:t>govt</a:t>
            </a:r>
            <a:r>
              <a:rPr lang="en-ZA" sz="2400" dirty="0"/>
              <a:t> and non </a:t>
            </a:r>
            <a:r>
              <a:rPr lang="en-ZA" sz="2400" dirty="0" err="1"/>
              <a:t>govt</a:t>
            </a:r>
            <a:r>
              <a:rPr lang="en-ZA" sz="2400" dirty="0"/>
              <a:t>)</a:t>
            </a:r>
          </a:p>
          <a:p>
            <a:pPr marL="0" indent="0" algn="just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579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>
                <a:solidFill>
                  <a:schemeClr val="accent6"/>
                </a:solidFill>
              </a:rPr>
              <a:t>Rules: Sensitive Areas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ZA" sz="2600" dirty="0" smtClean="0"/>
              <a:t>8. </a:t>
            </a:r>
            <a:r>
              <a:rPr lang="en-ZA" sz="2600" b="1" u="sng" dirty="0" smtClean="0">
                <a:solidFill>
                  <a:srgbClr val="0000FF"/>
                </a:solidFill>
              </a:rPr>
              <a:t>Estuaries</a:t>
            </a:r>
            <a:r>
              <a:rPr lang="en-ZA" sz="2600" dirty="0" smtClean="0"/>
              <a:t> </a:t>
            </a:r>
          </a:p>
          <a:p>
            <a:pPr algn="just">
              <a:buFontTx/>
              <a:buChar char="-"/>
            </a:pPr>
            <a:r>
              <a:rPr lang="en-ZA" sz="2600" dirty="0" smtClean="0"/>
              <a:t>Considered only in exceptional </a:t>
            </a:r>
            <a:r>
              <a:rPr lang="en-ZA" sz="2600" dirty="0"/>
              <a:t>circumstances </a:t>
            </a:r>
            <a:r>
              <a:rPr lang="en-ZA" sz="2600" dirty="0" smtClean="0"/>
              <a:t> (to improve flow or to improve / maintain the </a:t>
            </a:r>
            <a:r>
              <a:rPr lang="en-ZA" sz="2600" dirty="0"/>
              <a:t>resource quality </a:t>
            </a:r>
            <a:r>
              <a:rPr lang="en-ZA" sz="2600" dirty="0" smtClean="0"/>
              <a:t>objectives</a:t>
            </a:r>
          </a:p>
          <a:p>
            <a:pPr algn="just">
              <a:buFontTx/>
              <a:buChar char="-"/>
            </a:pPr>
            <a:r>
              <a:rPr lang="en-ZA" sz="2600" dirty="0" smtClean="0"/>
              <a:t>In consultation with DWA</a:t>
            </a:r>
          </a:p>
          <a:p>
            <a:pPr marL="0" indent="0" algn="just">
              <a:buNone/>
            </a:pPr>
            <a:r>
              <a:rPr lang="en-ZA" sz="2600" dirty="0"/>
              <a:t>9</a:t>
            </a:r>
            <a:r>
              <a:rPr lang="en-ZA" sz="2600" dirty="0" smtClean="0"/>
              <a:t>. </a:t>
            </a:r>
            <a:r>
              <a:rPr lang="en-ZA" sz="2600" b="1" u="sng" dirty="0">
                <a:solidFill>
                  <a:srgbClr val="0000FF"/>
                </a:solidFill>
              </a:rPr>
              <a:t>Su</a:t>
            </a:r>
            <a:r>
              <a:rPr lang="en-ZA" sz="2600" b="1" u="sng" dirty="0" smtClean="0">
                <a:solidFill>
                  <a:srgbClr val="0000FF"/>
                </a:solidFill>
              </a:rPr>
              <a:t>rf zone</a:t>
            </a:r>
          </a:p>
          <a:p>
            <a:pPr algn="just">
              <a:buFontTx/>
              <a:buChar char="-"/>
            </a:pPr>
            <a:r>
              <a:rPr lang="en-ZA" sz="2600" dirty="0" smtClean="0"/>
              <a:t>discharge </a:t>
            </a:r>
            <a:r>
              <a:rPr lang="en-ZA" sz="2600" dirty="0"/>
              <a:t>of municipal and industrial effluent </a:t>
            </a:r>
            <a:r>
              <a:rPr lang="en-ZA" sz="2600" dirty="0" smtClean="0"/>
              <a:t>= avoided</a:t>
            </a:r>
          </a:p>
          <a:p>
            <a:pPr algn="just">
              <a:buFontTx/>
              <a:buChar char="-"/>
            </a:pPr>
            <a:r>
              <a:rPr lang="en-ZA" sz="2600" dirty="0" smtClean="0"/>
              <a:t> </a:t>
            </a:r>
            <a:r>
              <a:rPr lang="en-ZA" sz="2600" dirty="0"/>
              <a:t>Where legitimate motivation (e.g. abstraction and discharge) the EQO must be met  (salinity alterations and aesthetics/visibility) </a:t>
            </a:r>
          </a:p>
        </p:txBody>
      </p:sp>
    </p:spTree>
    <p:extLst>
      <p:ext uri="{BB962C8B-B14F-4D97-AF65-F5344CB8AC3E}">
        <p14:creationId xmlns:p14="http://schemas.microsoft.com/office/powerpoint/2010/main" xmlns="" val="5540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6"/>
                </a:solidFill>
              </a:rPr>
              <a:t>Sensitive Areas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10. Discharges </a:t>
            </a:r>
            <a:r>
              <a:rPr lang="en-ZA" dirty="0"/>
              <a:t>of land-based effluent to the </a:t>
            </a:r>
            <a:r>
              <a:rPr lang="en-ZA" b="1" dirty="0">
                <a:solidFill>
                  <a:srgbClr val="0000FF"/>
                </a:solidFill>
              </a:rPr>
              <a:t>offshore</a:t>
            </a:r>
            <a:r>
              <a:rPr lang="en-ZA" dirty="0"/>
              <a:t> coastal waters through a coastal outfall should be considered as the </a:t>
            </a:r>
            <a:r>
              <a:rPr lang="en-ZA" b="1" u="sng" dirty="0"/>
              <a:t>preferred option </a:t>
            </a:r>
            <a:r>
              <a:rPr lang="en-ZA" dirty="0"/>
              <a:t>over any estuary or surf zone discharge, unless the suitability of the areas to accommodate such activities is properly assessed.</a:t>
            </a:r>
          </a:p>
        </p:txBody>
      </p:sp>
    </p:spTree>
    <p:extLst>
      <p:ext uri="{BB962C8B-B14F-4D97-AF65-F5344CB8AC3E}">
        <p14:creationId xmlns:p14="http://schemas.microsoft.com/office/powerpoint/2010/main" xmlns="" val="42921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Rules: Environmental Quality </a:t>
            </a:r>
            <a:r>
              <a:rPr lang="en-ZA" sz="3200" b="1" dirty="0" smtClean="0">
                <a:solidFill>
                  <a:schemeClr val="accent6"/>
                </a:solidFill>
              </a:rPr>
              <a:t>Objectives </a:t>
            </a:r>
            <a:r>
              <a:rPr lang="en-ZA" sz="3200" b="1" dirty="0">
                <a:solidFill>
                  <a:schemeClr val="accent6"/>
                </a:solidFill>
              </a:rPr>
              <a:t>(EQO)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dirty="0" smtClean="0"/>
              <a:t>11. </a:t>
            </a:r>
            <a:r>
              <a:rPr lang="en-ZA" sz="2800" dirty="0" smtClean="0">
                <a:solidFill>
                  <a:srgbClr val="C00000"/>
                </a:solidFill>
              </a:rPr>
              <a:t>Site-specific </a:t>
            </a:r>
            <a:r>
              <a:rPr lang="en-ZA" sz="2800" dirty="0">
                <a:solidFill>
                  <a:srgbClr val="C00000"/>
                </a:solidFill>
              </a:rPr>
              <a:t>environmental quality objectives</a:t>
            </a:r>
            <a:r>
              <a:rPr lang="en-ZA" sz="2800" dirty="0"/>
              <a:t> for the coastal environment (excluding estuaries) must take into account the South African Water Quality Guidelines for coastal marine waters (RSA DWAF, 1995a</a:t>
            </a:r>
            <a:r>
              <a:rPr lang="en-ZA" sz="2800" dirty="0" smtClean="0"/>
              <a:t>). </a:t>
            </a:r>
          </a:p>
          <a:p>
            <a:pPr marL="0" indent="0" algn="just">
              <a:buNone/>
            </a:pPr>
            <a:r>
              <a:rPr lang="en-ZA" sz="2800" dirty="0" smtClean="0"/>
              <a:t>- In </a:t>
            </a:r>
            <a:r>
              <a:rPr lang="en-ZA" sz="2800" dirty="0"/>
              <a:t>instances where a </a:t>
            </a:r>
            <a:r>
              <a:rPr lang="en-ZA" sz="2800" dirty="0">
                <a:solidFill>
                  <a:srgbClr val="C00000"/>
                </a:solidFill>
              </a:rPr>
              <a:t>standard</a:t>
            </a:r>
            <a:r>
              <a:rPr lang="en-ZA" sz="2800" dirty="0"/>
              <a:t> is proposed and for which </a:t>
            </a:r>
            <a:r>
              <a:rPr lang="en-ZA" sz="2800" b="1" dirty="0"/>
              <a:t>concurrence</a:t>
            </a:r>
            <a:r>
              <a:rPr lang="en-ZA" sz="2800" dirty="0"/>
              <a:t> is required from the DEA, such a standard must be in line with this policy, </a:t>
            </a:r>
            <a:r>
              <a:rPr lang="en-ZA" sz="2800" b="1" u="sng" dirty="0">
                <a:solidFill>
                  <a:srgbClr val="C00000"/>
                </a:solidFill>
              </a:rPr>
              <a:t>more stringent, applicable and responsive</a:t>
            </a:r>
            <a:r>
              <a:rPr lang="en-Z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272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Environmental Quality </a:t>
            </a:r>
            <a:r>
              <a:rPr lang="en-ZA" sz="3200" b="1" dirty="0" smtClean="0">
                <a:solidFill>
                  <a:schemeClr val="accent6"/>
                </a:solidFill>
              </a:rPr>
              <a:t>Objectives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ZA" sz="3000" dirty="0" smtClean="0"/>
              <a:t>12. Where</a:t>
            </a:r>
            <a:r>
              <a:rPr lang="en-ZA" sz="3000" dirty="0"/>
              <a:t>, in exceptional </a:t>
            </a:r>
            <a:r>
              <a:rPr lang="en-ZA" sz="3000" dirty="0" smtClean="0"/>
              <a:t>circumstances, </a:t>
            </a:r>
            <a:r>
              <a:rPr lang="en-ZA" sz="3000" dirty="0"/>
              <a:t>a discharge to an estuary is considered, </a:t>
            </a:r>
            <a:r>
              <a:rPr lang="en-ZA" sz="3000" u="sng" dirty="0">
                <a:solidFill>
                  <a:srgbClr val="3333CC"/>
                </a:solidFill>
              </a:rPr>
              <a:t>resource (environmental) quality objectives </a:t>
            </a:r>
            <a:r>
              <a:rPr lang="en-ZA" sz="3000" dirty="0"/>
              <a:t>must be determined according to the </a:t>
            </a:r>
            <a:r>
              <a:rPr lang="en-ZA" sz="3000" b="1" dirty="0">
                <a:solidFill>
                  <a:srgbClr val="3333CC"/>
                </a:solidFill>
              </a:rPr>
              <a:t>methodology for estuaries developed by the DWA</a:t>
            </a:r>
            <a:r>
              <a:rPr lang="en-ZA" sz="3000" dirty="0"/>
              <a:t>. </a:t>
            </a:r>
            <a:r>
              <a:rPr lang="en-ZA" sz="3000" dirty="0" smtClean="0"/>
              <a:t>Estuaries </a:t>
            </a:r>
            <a:r>
              <a:rPr lang="en-ZA" sz="3000" dirty="0"/>
              <a:t>are included in </a:t>
            </a:r>
            <a:r>
              <a:rPr lang="en-ZA" sz="3000" dirty="0" smtClean="0"/>
              <a:t>NWA  + take in to account </a:t>
            </a:r>
            <a:r>
              <a:rPr lang="en-ZA" sz="3000" dirty="0"/>
              <a:t>the provisions of the NWA</a:t>
            </a:r>
            <a:r>
              <a:rPr lang="en-ZA" sz="3000" dirty="0" smtClean="0"/>
              <a:t>.</a:t>
            </a:r>
          </a:p>
          <a:p>
            <a:pPr marL="0" indent="0">
              <a:buNone/>
            </a:pPr>
            <a:r>
              <a:rPr lang="en-ZA" sz="3000" dirty="0" smtClean="0"/>
              <a:t>13. EQO </a:t>
            </a:r>
            <a:r>
              <a:rPr lang="en-ZA" sz="3000" dirty="0"/>
              <a:t>must be complied with in the area </a:t>
            </a:r>
            <a:r>
              <a:rPr lang="en-ZA" sz="3000" b="1" dirty="0">
                <a:solidFill>
                  <a:srgbClr val="C00000"/>
                </a:solidFill>
              </a:rPr>
              <a:t>beyond the initial mixing zone</a:t>
            </a:r>
            <a:r>
              <a:rPr lang="en-ZA" sz="3000" dirty="0"/>
              <a:t>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211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>
                <a:solidFill>
                  <a:schemeClr val="accent6"/>
                </a:solidFill>
              </a:rPr>
              <a:t>Rules: Waste </a:t>
            </a:r>
            <a:r>
              <a:rPr lang="en-ZA" sz="3200" b="1" dirty="0">
                <a:solidFill>
                  <a:schemeClr val="accent6"/>
                </a:solidFill>
              </a:rPr>
              <a:t>Loads - Municipal Effluent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/>
              <a:t>14. </a:t>
            </a:r>
            <a:r>
              <a:rPr lang="en-ZA" b="1" dirty="0" smtClean="0">
                <a:solidFill>
                  <a:srgbClr val="C00000"/>
                </a:solidFill>
              </a:rPr>
              <a:t>Water scarce: only </a:t>
            </a:r>
            <a:r>
              <a:rPr lang="en-ZA" b="1" dirty="0">
                <a:solidFill>
                  <a:srgbClr val="C00000"/>
                </a:solidFill>
              </a:rPr>
              <a:t>be considered </a:t>
            </a:r>
            <a:r>
              <a:rPr lang="en-ZA" dirty="0"/>
              <a:t>where it has been evaluated in terms of the </a:t>
            </a:r>
            <a:r>
              <a:rPr lang="en-ZA" u="sng" dirty="0">
                <a:solidFill>
                  <a:srgbClr val="C00000"/>
                </a:solidFill>
              </a:rPr>
              <a:t>Water Services Development Plan </a:t>
            </a:r>
            <a:r>
              <a:rPr lang="en-ZA" dirty="0"/>
              <a:t>for a particular municipal area </a:t>
            </a:r>
            <a:r>
              <a:rPr lang="en-ZA" dirty="0" smtClean="0"/>
              <a:t>and </a:t>
            </a:r>
            <a:r>
              <a:rPr lang="en-ZA" dirty="0"/>
              <a:t>which, in turn, forms part of the </a:t>
            </a:r>
            <a:r>
              <a:rPr lang="en-ZA" u="sng" dirty="0">
                <a:solidFill>
                  <a:srgbClr val="C00000"/>
                </a:solidFill>
              </a:rPr>
              <a:t>Integrated Development </a:t>
            </a:r>
            <a:r>
              <a:rPr lang="en-ZA" u="sng" dirty="0" smtClean="0">
                <a:solidFill>
                  <a:srgbClr val="C00000"/>
                </a:solidFill>
              </a:rPr>
              <a:t>Plans</a:t>
            </a:r>
            <a:r>
              <a:rPr lang="en-ZA" dirty="0" smtClean="0"/>
              <a:t>. This </a:t>
            </a:r>
            <a:r>
              <a:rPr lang="en-ZA" dirty="0"/>
              <a:t>requirement supports the concept of a ‘Master Plan for water supply/demand and effluent treatment’. </a:t>
            </a:r>
            <a:endParaRPr lang="en-ZA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Waste Loads - Municipal Effluent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 smtClean="0"/>
              <a:t>15. </a:t>
            </a:r>
            <a:r>
              <a:rPr lang="en-ZA" sz="2400" b="1" dirty="0" smtClean="0">
                <a:solidFill>
                  <a:srgbClr val="002060"/>
                </a:solidFill>
              </a:rPr>
              <a:t>Municipal </a:t>
            </a:r>
            <a:r>
              <a:rPr lang="en-ZA" sz="2400" b="1" dirty="0">
                <a:solidFill>
                  <a:srgbClr val="002060"/>
                </a:solidFill>
              </a:rPr>
              <a:t>WWTWs receiving industrial effluent </a:t>
            </a:r>
            <a:r>
              <a:rPr lang="en-ZA" sz="2400" dirty="0"/>
              <a:t>(also referred to as trade effluent) </a:t>
            </a:r>
          </a:p>
          <a:p>
            <a:pPr>
              <a:buFontTx/>
              <a:buChar char="-"/>
            </a:pPr>
            <a:r>
              <a:rPr lang="en-ZA" sz="2400" dirty="0" smtClean="0"/>
              <a:t>will </a:t>
            </a:r>
            <a:r>
              <a:rPr lang="en-ZA" sz="2400" dirty="0"/>
              <a:t>be subject to the Ground Rules for Industrial Effluent (refer to </a:t>
            </a:r>
            <a:r>
              <a:rPr lang="en-ZA" sz="2400" dirty="0" smtClean="0"/>
              <a:t>Rules </a:t>
            </a:r>
            <a:r>
              <a:rPr lang="en-ZA" sz="2400" dirty="0"/>
              <a:t>19 to 22).  </a:t>
            </a:r>
          </a:p>
          <a:p>
            <a:pPr>
              <a:buFontTx/>
              <a:buChar char="-"/>
            </a:pPr>
            <a:r>
              <a:rPr lang="en-ZA" sz="2400" dirty="0"/>
              <a:t>Service Providers or Local Authorities operating such treatment works will be required to </a:t>
            </a:r>
            <a:r>
              <a:rPr lang="en-ZA" sz="2400" b="1" dirty="0">
                <a:solidFill>
                  <a:srgbClr val="002060"/>
                </a:solidFill>
              </a:rPr>
              <a:t>prepare industrial effluent management plans </a:t>
            </a:r>
            <a:r>
              <a:rPr lang="en-ZA" sz="2400" dirty="0"/>
              <a:t>(as part of the ‘Master Plan</a:t>
            </a:r>
            <a:r>
              <a:rPr lang="en-ZA" sz="2400" dirty="0" smtClean="0"/>
              <a:t>’).</a:t>
            </a:r>
          </a:p>
          <a:p>
            <a:pPr>
              <a:buFontTx/>
              <a:buChar char="-"/>
            </a:pPr>
            <a:r>
              <a:rPr lang="en-ZA" sz="2400" dirty="0" smtClean="0"/>
              <a:t>It </a:t>
            </a:r>
            <a:r>
              <a:rPr lang="en-ZA" sz="2400" dirty="0"/>
              <a:t>is also the responsibility of the Service Provider or Local Authority to investigate possible synergistic and/or cumulative effects which may occur as a result of the interaction between different (industrial) effluent inputs. </a:t>
            </a:r>
          </a:p>
        </p:txBody>
      </p:sp>
    </p:spTree>
    <p:extLst>
      <p:ext uri="{BB962C8B-B14F-4D97-AF65-F5344CB8AC3E}">
        <p14:creationId xmlns:p14="http://schemas.microsoft.com/office/powerpoint/2010/main" xmlns="" val="8389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Waste Loads - Municipal Effluent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dirty="0" smtClean="0"/>
              <a:t>16. </a:t>
            </a:r>
            <a:r>
              <a:rPr lang="en-ZA" dirty="0"/>
              <a:t>The design, construction and management of collection systems </a:t>
            </a:r>
            <a:r>
              <a:rPr lang="en-ZA" dirty="0" smtClean="0"/>
              <a:t>= </a:t>
            </a:r>
            <a:r>
              <a:rPr lang="en-ZA" u="sng" dirty="0" smtClean="0"/>
              <a:t>outside </a:t>
            </a:r>
            <a:r>
              <a:rPr lang="en-ZA" dirty="0" smtClean="0"/>
              <a:t>the </a:t>
            </a:r>
            <a:r>
              <a:rPr lang="en-ZA" dirty="0"/>
              <a:t>scope of this policy. </a:t>
            </a:r>
            <a:r>
              <a:rPr lang="en-ZA" dirty="0" smtClean="0"/>
              <a:t>must </a:t>
            </a:r>
            <a:r>
              <a:rPr lang="en-ZA" dirty="0"/>
              <a:t>comply with </a:t>
            </a:r>
            <a:r>
              <a:rPr lang="en-ZA" b="1" dirty="0">
                <a:solidFill>
                  <a:srgbClr val="0000FF"/>
                </a:solidFill>
              </a:rPr>
              <a:t>related policies and specifications </a:t>
            </a:r>
            <a:r>
              <a:rPr lang="en-ZA" dirty="0"/>
              <a:t>of the DWA and DEA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13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Waste Loads - Municipal Effluent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4968552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 smtClean="0"/>
              <a:t>17. </a:t>
            </a:r>
            <a:r>
              <a:rPr lang="en-ZA" sz="2100" dirty="0" smtClean="0">
                <a:solidFill>
                  <a:srgbClr val="0000FF"/>
                </a:solidFill>
              </a:rPr>
              <a:t>Levels of treatments of </a:t>
            </a:r>
            <a:r>
              <a:rPr lang="en-ZA" sz="2100" b="1" dirty="0" smtClean="0">
                <a:solidFill>
                  <a:srgbClr val="0000FF"/>
                </a:solidFill>
              </a:rPr>
              <a:t>MUNICIPAL</a:t>
            </a:r>
            <a:r>
              <a:rPr lang="en-ZA" sz="2100" dirty="0" smtClean="0">
                <a:solidFill>
                  <a:srgbClr val="0000FF"/>
                </a:solidFill>
              </a:rPr>
              <a:t> effluent</a:t>
            </a:r>
          </a:p>
          <a:p>
            <a:pPr lvl="1" algn="just"/>
            <a:r>
              <a:rPr lang="en-ZA" sz="2100" u="sng" dirty="0">
                <a:solidFill>
                  <a:srgbClr val="C00000"/>
                </a:solidFill>
              </a:rPr>
              <a:t>Primary </a:t>
            </a:r>
            <a:r>
              <a:rPr lang="en-ZA" sz="2100" u="sng" dirty="0" smtClean="0">
                <a:solidFill>
                  <a:srgbClr val="C00000"/>
                </a:solidFill>
              </a:rPr>
              <a:t>treatment</a:t>
            </a:r>
            <a:r>
              <a:rPr lang="en-ZA" sz="2100" dirty="0" smtClean="0"/>
              <a:t>: minimum </a:t>
            </a:r>
            <a:r>
              <a:rPr lang="en-ZA" sz="2100" dirty="0"/>
              <a:t>for </a:t>
            </a:r>
            <a:r>
              <a:rPr lang="en-ZA" sz="2100" b="1" dirty="0">
                <a:solidFill>
                  <a:srgbClr val="C00000"/>
                </a:solidFill>
              </a:rPr>
              <a:t>all new or proposed </a:t>
            </a:r>
            <a:r>
              <a:rPr lang="en-ZA" sz="2100" b="1" dirty="0" smtClean="0">
                <a:solidFill>
                  <a:srgbClr val="C00000"/>
                </a:solidFill>
              </a:rPr>
              <a:t>discharges</a:t>
            </a:r>
            <a:r>
              <a:rPr lang="en-ZA" sz="2100" b="1" dirty="0" smtClean="0"/>
              <a:t> </a:t>
            </a:r>
            <a:r>
              <a:rPr lang="en-ZA" sz="2100" dirty="0" smtClean="0"/>
              <a:t>to </a:t>
            </a:r>
            <a:r>
              <a:rPr lang="en-ZA" sz="2100" dirty="0"/>
              <a:t>the </a:t>
            </a:r>
            <a:r>
              <a:rPr lang="en-ZA" sz="2100" u="sng" dirty="0">
                <a:solidFill>
                  <a:srgbClr val="C00000"/>
                </a:solidFill>
              </a:rPr>
              <a:t>offshore</a:t>
            </a:r>
            <a:r>
              <a:rPr lang="en-ZA" sz="2100" dirty="0"/>
              <a:t> coastal environment. </a:t>
            </a:r>
            <a:endParaRPr lang="en-ZA" sz="2100" dirty="0" smtClean="0"/>
          </a:p>
          <a:p>
            <a:pPr lvl="1" algn="just"/>
            <a:r>
              <a:rPr lang="en-ZA" sz="2100" u="sng" dirty="0" smtClean="0">
                <a:solidFill>
                  <a:srgbClr val="008000"/>
                </a:solidFill>
              </a:rPr>
              <a:t>Preliminary treatment</a:t>
            </a:r>
            <a:r>
              <a:rPr lang="en-ZA" sz="2100" u="sng" dirty="0" smtClean="0"/>
              <a:t>: </a:t>
            </a:r>
            <a:r>
              <a:rPr lang="en-ZA" sz="2100" dirty="0" smtClean="0"/>
              <a:t>minimum for </a:t>
            </a:r>
            <a:r>
              <a:rPr lang="en-ZA" sz="2100" b="1" dirty="0">
                <a:solidFill>
                  <a:srgbClr val="008000"/>
                </a:solidFill>
              </a:rPr>
              <a:t>all existing </a:t>
            </a:r>
            <a:r>
              <a:rPr lang="en-ZA" sz="2100" dirty="0" smtClean="0"/>
              <a:t>discharges </a:t>
            </a:r>
            <a:r>
              <a:rPr lang="en-ZA" sz="2100" dirty="0"/>
              <a:t>to the </a:t>
            </a:r>
            <a:r>
              <a:rPr lang="en-ZA" sz="2100" u="sng" dirty="0">
                <a:solidFill>
                  <a:srgbClr val="008000"/>
                </a:solidFill>
              </a:rPr>
              <a:t>offshore</a:t>
            </a:r>
            <a:r>
              <a:rPr lang="en-ZA" sz="2100" dirty="0"/>
              <a:t> coastal </a:t>
            </a:r>
            <a:r>
              <a:rPr lang="en-ZA" sz="2100" dirty="0" smtClean="0"/>
              <a:t>environment (provided </a:t>
            </a:r>
            <a:r>
              <a:rPr lang="en-ZA" sz="2100" dirty="0"/>
              <a:t>that the receiving environment is suitable for this coastal discharge and that the environmental (or resource) quality objectives are </a:t>
            </a:r>
            <a:r>
              <a:rPr lang="en-ZA" sz="2100" dirty="0" smtClean="0"/>
              <a:t>met)</a:t>
            </a:r>
          </a:p>
          <a:p>
            <a:pPr lvl="1" algn="just"/>
            <a:r>
              <a:rPr lang="en-ZA" sz="2100" dirty="0" smtClean="0"/>
              <a:t>However</a:t>
            </a:r>
            <a:r>
              <a:rPr lang="en-ZA" sz="2100" dirty="0"/>
              <a:t>, </a:t>
            </a:r>
            <a:r>
              <a:rPr lang="en-ZA" sz="2100" b="1" dirty="0">
                <a:solidFill>
                  <a:srgbClr val="0028A8"/>
                </a:solidFill>
              </a:rPr>
              <a:t>future expansions or upgrades to such existing </a:t>
            </a:r>
            <a:r>
              <a:rPr lang="en-ZA" sz="2100" dirty="0" smtClean="0"/>
              <a:t>coastal </a:t>
            </a:r>
            <a:r>
              <a:rPr lang="en-ZA" sz="2100" dirty="0"/>
              <a:t>outfalls will require </a:t>
            </a:r>
            <a:r>
              <a:rPr lang="en-ZA" sz="2100" u="sng" dirty="0">
                <a:solidFill>
                  <a:srgbClr val="0028A8"/>
                </a:solidFill>
              </a:rPr>
              <a:t>primary treatment </a:t>
            </a:r>
            <a:r>
              <a:rPr lang="en-ZA" sz="2100" dirty="0"/>
              <a:t>of the effluent </a:t>
            </a:r>
            <a:r>
              <a:rPr lang="en-ZA" sz="2100" dirty="0">
                <a:solidFill>
                  <a:srgbClr val="0028A8"/>
                </a:solidFill>
              </a:rPr>
              <a:t>prior </a:t>
            </a:r>
            <a:r>
              <a:rPr lang="en-ZA" sz="2100" dirty="0"/>
              <a:t>to discharge unless it can be proven that key socio-economic factors require otherwise. Nevertheless, environmental (or resource) quality objectives must still be met and take into account the interest of the whole </a:t>
            </a:r>
            <a:r>
              <a:rPr lang="en-ZA" sz="2100" dirty="0" smtClean="0"/>
              <a:t>community.</a:t>
            </a:r>
            <a:endParaRPr lang="en-ZA" sz="2100" dirty="0"/>
          </a:p>
        </p:txBody>
      </p:sp>
    </p:spTree>
    <p:extLst>
      <p:ext uri="{BB962C8B-B14F-4D97-AF65-F5344CB8AC3E}">
        <p14:creationId xmlns:p14="http://schemas.microsoft.com/office/powerpoint/2010/main" xmlns="" val="21458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ZA" sz="4000" b="1" dirty="0" smtClean="0">
                <a:solidFill>
                  <a:schemeClr val="accent6"/>
                </a:solidFill>
              </a:rPr>
              <a:t>Background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ZA" dirty="0" smtClean="0"/>
              <a:t>DWA (F) mandate </a:t>
            </a:r>
            <a:r>
              <a:rPr lang="en-ZA" dirty="0"/>
              <a:t>over Coastal Water abstraction &amp; water use </a:t>
            </a:r>
            <a:r>
              <a:rPr lang="en-ZA" dirty="0" smtClean="0"/>
              <a:t>under the National Water Act</a:t>
            </a:r>
          </a:p>
          <a:p>
            <a:r>
              <a:rPr lang="en-ZA" dirty="0" smtClean="0"/>
              <a:t>Responsibility for coastal water management : DEA (Integrated Coastal Management Act of 2008)</a:t>
            </a:r>
          </a:p>
          <a:p>
            <a:r>
              <a:rPr lang="en-ZA" dirty="0" smtClean="0"/>
              <a:t>ICMA commenced on 1 Dec 2009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532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Waste Loads - Municipal Effluent</a:t>
            </a:r>
            <a:endParaRPr lang="en-ZA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lvl="1"/>
            <a:r>
              <a:rPr lang="en-ZA" sz="2000" b="1" u="sng" dirty="0">
                <a:solidFill>
                  <a:srgbClr val="660066"/>
                </a:solidFill>
              </a:rPr>
              <a:t>Secondary treatment with disinfection </a:t>
            </a:r>
            <a:r>
              <a:rPr lang="en-ZA" sz="2000" dirty="0" smtClean="0"/>
              <a:t>- minimum </a:t>
            </a:r>
            <a:r>
              <a:rPr lang="en-ZA" sz="2000" dirty="0"/>
              <a:t>for </a:t>
            </a:r>
            <a:r>
              <a:rPr lang="en-ZA" sz="2000" b="1" dirty="0">
                <a:solidFill>
                  <a:srgbClr val="660066"/>
                </a:solidFill>
              </a:rPr>
              <a:t>all discharges</a:t>
            </a:r>
            <a:r>
              <a:rPr lang="en-ZA" sz="2000" dirty="0">
                <a:solidFill>
                  <a:srgbClr val="0028A8"/>
                </a:solidFill>
              </a:rPr>
              <a:t> </a:t>
            </a:r>
            <a:r>
              <a:rPr lang="en-ZA" sz="2000" dirty="0"/>
              <a:t>of municipal effluent to the </a:t>
            </a:r>
            <a:r>
              <a:rPr lang="en-ZA" sz="2000" b="1" dirty="0">
                <a:solidFill>
                  <a:srgbClr val="660066"/>
                </a:solidFill>
              </a:rPr>
              <a:t>surf zone and estuaries </a:t>
            </a:r>
            <a:r>
              <a:rPr lang="en-ZA" sz="1600" dirty="0"/>
              <a:t>(where such discharges are </a:t>
            </a:r>
            <a:r>
              <a:rPr lang="en-ZA" sz="1600" dirty="0" smtClean="0"/>
              <a:t>allowed)</a:t>
            </a:r>
            <a:endParaRPr lang="en-ZA" sz="1600" dirty="0"/>
          </a:p>
          <a:p>
            <a:pPr marL="312420" indent="-312420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ZA" sz="2000" dirty="0" smtClean="0"/>
              <a:t>treatments </a:t>
            </a:r>
            <a:r>
              <a:rPr lang="en-ZA" sz="2000" dirty="0"/>
              <a:t>apply </a:t>
            </a:r>
            <a:r>
              <a:rPr lang="en-ZA" sz="2000" u="sng" dirty="0" smtClean="0"/>
              <a:t>after </a:t>
            </a:r>
            <a:r>
              <a:rPr lang="en-ZA" sz="2000" u="sng" dirty="0"/>
              <a:t>the publication of this </a:t>
            </a:r>
            <a:r>
              <a:rPr lang="en-ZA" sz="2000" u="sng" dirty="0" smtClean="0"/>
              <a:t>Policy</a:t>
            </a:r>
            <a:endParaRPr lang="en-ZA" sz="2000" u="sng" dirty="0"/>
          </a:p>
          <a:p>
            <a:pPr algn="just">
              <a:spcAft>
                <a:spcPts val="600"/>
              </a:spcAft>
            </a:pPr>
            <a:r>
              <a:rPr lang="en-ZA" sz="2000" dirty="0">
                <a:solidFill>
                  <a:srgbClr val="0000FF"/>
                </a:solidFill>
              </a:rPr>
              <a:t>NOTE: The above sets the minimum requirements</a:t>
            </a:r>
            <a:r>
              <a:rPr lang="en-ZA" sz="2000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ZA" sz="2000" dirty="0" smtClean="0">
                <a:solidFill>
                  <a:srgbClr val="0000FF"/>
                </a:solidFill>
              </a:rPr>
              <a:t>NOTE:  </a:t>
            </a:r>
            <a:r>
              <a:rPr lang="en-ZA" sz="2000" dirty="0">
                <a:solidFill>
                  <a:srgbClr val="0000FF"/>
                </a:solidFill>
              </a:rPr>
              <a:t>Where such levels of treatment still </a:t>
            </a:r>
            <a:r>
              <a:rPr lang="en-ZA" sz="2000" b="1" dirty="0">
                <a:solidFill>
                  <a:srgbClr val="0000FF"/>
                </a:solidFill>
              </a:rPr>
              <a:t>do not </a:t>
            </a:r>
            <a:r>
              <a:rPr lang="en-ZA" sz="2000" dirty="0">
                <a:solidFill>
                  <a:srgbClr val="0000FF"/>
                </a:solidFill>
              </a:rPr>
              <a:t>meet the requirements of the receiving </a:t>
            </a:r>
            <a:r>
              <a:rPr lang="en-ZA" sz="2000" dirty="0" smtClean="0">
                <a:solidFill>
                  <a:srgbClr val="0000FF"/>
                </a:solidFill>
              </a:rPr>
              <a:t>environment - </a:t>
            </a:r>
            <a:r>
              <a:rPr lang="en-ZA" sz="2000" u="sng" dirty="0" smtClean="0">
                <a:solidFill>
                  <a:srgbClr val="0000FF"/>
                </a:solidFill>
              </a:rPr>
              <a:t>higher</a:t>
            </a:r>
            <a:r>
              <a:rPr lang="en-ZA" sz="2000" dirty="0" smtClean="0">
                <a:solidFill>
                  <a:srgbClr val="0000FF"/>
                </a:solidFill>
              </a:rPr>
              <a:t> </a:t>
            </a:r>
            <a:r>
              <a:rPr lang="en-ZA" sz="2000" dirty="0">
                <a:solidFill>
                  <a:srgbClr val="0000FF"/>
                </a:solidFill>
              </a:rPr>
              <a:t>levels of treatment will be required. </a:t>
            </a:r>
            <a:endParaRPr lang="en-ZA" sz="2000" dirty="0" smtClean="0">
              <a:solidFill>
                <a:srgbClr val="0000F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ZA" sz="2000" dirty="0" smtClean="0">
                <a:solidFill>
                  <a:srgbClr val="0000FF"/>
                </a:solidFill>
              </a:rPr>
              <a:t>NOTE: In </a:t>
            </a:r>
            <a:r>
              <a:rPr lang="en-ZA" sz="2000" dirty="0">
                <a:solidFill>
                  <a:srgbClr val="0000FF"/>
                </a:solidFill>
              </a:rPr>
              <a:t>order to determine realistic objectives, applications for a CWDP will be evaluated on a case- by- case basis. </a:t>
            </a:r>
            <a:endParaRPr lang="en-ZA" sz="2000" dirty="0" smtClean="0">
              <a:solidFill>
                <a:srgbClr val="0000F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ZA" sz="2000" dirty="0" smtClean="0">
                <a:solidFill>
                  <a:srgbClr val="0000FF"/>
                </a:solidFill>
              </a:rPr>
              <a:t>NOTE: Receiving </a:t>
            </a:r>
            <a:r>
              <a:rPr lang="en-ZA" sz="2000" dirty="0">
                <a:solidFill>
                  <a:srgbClr val="0000FF"/>
                </a:solidFill>
              </a:rPr>
              <a:t>environmental objectives will dictate the level of treatment required for discharges not covered under municipal </a:t>
            </a:r>
            <a:r>
              <a:rPr lang="en-ZA" sz="2000" dirty="0" smtClean="0">
                <a:solidFill>
                  <a:srgbClr val="0000FF"/>
                </a:solidFill>
              </a:rPr>
              <a:t>effluent (e.g. industrial effluent).</a:t>
            </a:r>
            <a:endParaRPr lang="en-ZA" sz="2000" dirty="0">
              <a:solidFill>
                <a:srgbClr val="0000FF"/>
              </a:solidFill>
            </a:endParaRPr>
          </a:p>
          <a:p>
            <a:endParaRPr lang="en-ZA" sz="2400" b="1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2485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Waste Loads - Municipal Effluent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18. The </a:t>
            </a:r>
            <a:r>
              <a:rPr lang="en-ZA" dirty="0"/>
              <a:t>discharge of sludge arising from effluent treatment facilities (e.g. primary, secondary and tertiary) must be in accordance with the </a:t>
            </a:r>
            <a:r>
              <a:rPr lang="en-ZA" dirty="0">
                <a:solidFill>
                  <a:srgbClr val="0028A8"/>
                </a:solidFill>
              </a:rPr>
              <a:t>Minimum Requirements for Waste Disposal by Landfill </a:t>
            </a:r>
            <a:r>
              <a:rPr lang="en-ZA" dirty="0"/>
              <a:t>(DWAF, 1998) and the ‘</a:t>
            </a:r>
            <a:r>
              <a:rPr lang="en-ZA" dirty="0">
                <a:solidFill>
                  <a:srgbClr val="0028A8"/>
                </a:solidFill>
              </a:rPr>
              <a:t>Sludge Guidelines</a:t>
            </a:r>
            <a:r>
              <a:rPr lang="en-ZA" dirty="0"/>
              <a:t>’ (1998 as amended in 2000) of the DWA or any future updates of such policies or guidelines</a:t>
            </a:r>
          </a:p>
        </p:txBody>
      </p:sp>
    </p:spTree>
    <p:extLst>
      <p:ext uri="{BB962C8B-B14F-4D97-AF65-F5344CB8AC3E}">
        <p14:creationId xmlns:p14="http://schemas.microsoft.com/office/powerpoint/2010/main" xmlns="" val="29276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Waste Loads - Industrial Effluent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 smtClean="0"/>
              <a:t>19. </a:t>
            </a:r>
            <a:r>
              <a:rPr lang="en-ZA" sz="2800" u="sng" dirty="0" smtClean="0">
                <a:solidFill>
                  <a:srgbClr val="0028A8"/>
                </a:solidFill>
              </a:rPr>
              <a:t>Industrial </a:t>
            </a:r>
            <a:r>
              <a:rPr lang="en-ZA" sz="2800" u="sng" dirty="0">
                <a:solidFill>
                  <a:srgbClr val="0028A8"/>
                </a:solidFill>
              </a:rPr>
              <a:t>discharges </a:t>
            </a:r>
            <a:r>
              <a:rPr lang="en-ZA" sz="2800" dirty="0" smtClean="0"/>
              <a:t>not defined in the ICMA but in S21 of the NWA: </a:t>
            </a:r>
          </a:p>
          <a:p>
            <a:pPr lvl="1" algn="just"/>
            <a:r>
              <a:rPr lang="en-ZA" sz="2400" dirty="0" smtClean="0"/>
              <a:t>Water </a:t>
            </a:r>
            <a:r>
              <a:rPr lang="en-ZA" sz="2400" dirty="0"/>
              <a:t>used in an </a:t>
            </a:r>
            <a:r>
              <a:rPr lang="en-ZA" sz="2400" dirty="0">
                <a:solidFill>
                  <a:srgbClr val="0028A8"/>
                </a:solidFill>
              </a:rPr>
              <a:t>industrial process </a:t>
            </a:r>
            <a:r>
              <a:rPr lang="en-ZA" sz="2400" dirty="0"/>
              <a:t>on land. </a:t>
            </a:r>
            <a:endParaRPr lang="en-ZA" sz="2400" i="1" dirty="0"/>
          </a:p>
          <a:p>
            <a:pPr lvl="1" algn="just"/>
            <a:r>
              <a:rPr lang="en-ZA" sz="2400" dirty="0">
                <a:solidFill>
                  <a:srgbClr val="0028A8"/>
                </a:solidFill>
              </a:rPr>
              <a:t>Contaminated</a:t>
            </a:r>
            <a:r>
              <a:rPr lang="en-ZA" sz="2400" dirty="0"/>
              <a:t> (or polluted) </a:t>
            </a:r>
            <a:r>
              <a:rPr lang="en-ZA" sz="2400" dirty="0" err="1">
                <a:solidFill>
                  <a:srgbClr val="0028A8"/>
                </a:solidFill>
              </a:rPr>
              <a:t>stormwater</a:t>
            </a:r>
            <a:r>
              <a:rPr lang="en-ZA" sz="2400" dirty="0">
                <a:solidFill>
                  <a:srgbClr val="0028A8"/>
                </a:solidFill>
              </a:rPr>
              <a:t> run-off </a:t>
            </a:r>
            <a:r>
              <a:rPr lang="en-ZA" sz="2400" dirty="0"/>
              <a:t>originating from industrial areas that passes through man-made structures </a:t>
            </a:r>
            <a:r>
              <a:rPr lang="en-ZA" sz="2400" dirty="0" smtClean="0"/>
              <a:t>directly </a:t>
            </a:r>
            <a:r>
              <a:rPr lang="en-ZA" sz="2400" dirty="0"/>
              <a:t>into the estuary, surf zone or coastal </a:t>
            </a:r>
            <a:r>
              <a:rPr lang="en-ZA" sz="2400" dirty="0" smtClean="0"/>
              <a:t>waters,</a:t>
            </a:r>
          </a:p>
          <a:p>
            <a:pPr lvl="1" algn="just"/>
            <a:r>
              <a:rPr lang="en-ZA" sz="2400" dirty="0" smtClean="0"/>
              <a:t>freshwater </a:t>
            </a:r>
            <a:r>
              <a:rPr lang="en-ZA" sz="2400" dirty="0"/>
              <a:t>or seawater used as </a:t>
            </a:r>
            <a:r>
              <a:rPr lang="en-ZA" sz="2400" dirty="0">
                <a:solidFill>
                  <a:srgbClr val="0028A8"/>
                </a:solidFill>
              </a:rPr>
              <a:t>cooling water </a:t>
            </a:r>
            <a:endParaRPr lang="en-ZA" sz="2400" dirty="0" smtClean="0">
              <a:solidFill>
                <a:srgbClr val="0028A8"/>
              </a:solidFill>
            </a:endParaRPr>
          </a:p>
          <a:p>
            <a:pPr lvl="1" algn="just"/>
            <a:r>
              <a:rPr lang="en-ZA" sz="2400" dirty="0" smtClean="0">
                <a:solidFill>
                  <a:srgbClr val="0028A8"/>
                </a:solidFill>
              </a:rPr>
              <a:t>Seawater</a:t>
            </a:r>
            <a:r>
              <a:rPr lang="en-ZA" sz="2400" dirty="0" smtClean="0"/>
              <a:t> </a:t>
            </a:r>
            <a:r>
              <a:rPr lang="en-ZA" sz="2400" dirty="0"/>
              <a:t>used in an industrial process on </a:t>
            </a:r>
            <a:r>
              <a:rPr lang="en-ZA" sz="2400" dirty="0" smtClean="0"/>
              <a:t>land</a:t>
            </a:r>
          </a:p>
          <a:p>
            <a:pPr marL="457200" lvl="1" indent="0" algn="just">
              <a:buNone/>
            </a:pPr>
            <a:r>
              <a:rPr lang="en-ZA" dirty="0" smtClean="0"/>
              <a:t>The </a:t>
            </a:r>
            <a:r>
              <a:rPr lang="en-ZA" dirty="0"/>
              <a:t>above classification remains valid until appropriate regulations have been developed under the ICMA.</a:t>
            </a:r>
          </a:p>
        </p:txBody>
      </p:sp>
    </p:spTree>
    <p:extLst>
      <p:ext uri="{BB962C8B-B14F-4D97-AF65-F5344CB8AC3E}">
        <p14:creationId xmlns:p14="http://schemas.microsoft.com/office/powerpoint/2010/main" xmlns="" val="11966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Waste Loads - Industrial Effluent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20. </a:t>
            </a:r>
            <a:r>
              <a:rPr lang="en-ZA" dirty="0"/>
              <a:t>An industry, discharging effluent to a municipal WWTW or directly to the coastal environment </a:t>
            </a:r>
            <a:r>
              <a:rPr lang="en-ZA" dirty="0" smtClean="0"/>
              <a:t>- to </a:t>
            </a:r>
            <a:r>
              <a:rPr lang="en-ZA" dirty="0"/>
              <a:t>provide a </a:t>
            </a:r>
            <a:r>
              <a:rPr lang="en-ZA" b="1" dirty="0">
                <a:solidFill>
                  <a:srgbClr val="008000"/>
                </a:solidFill>
              </a:rPr>
              <a:t>detailed description of the waste stream </a:t>
            </a:r>
            <a:r>
              <a:rPr lang="en-ZA" dirty="0"/>
              <a:t>in terms of both volume (quantity) and quality </a:t>
            </a:r>
            <a:endParaRPr lang="en-ZA" dirty="0" smtClean="0"/>
          </a:p>
          <a:p>
            <a:r>
              <a:rPr lang="en-ZA" dirty="0" smtClean="0"/>
              <a:t>Where </a:t>
            </a:r>
            <a:r>
              <a:rPr lang="en-ZA" dirty="0"/>
              <a:t>industries discharge effluent to a WWTW, the water services provider is responsible for obtaining this information from the industry concerned</a:t>
            </a:r>
            <a:r>
              <a:rPr lang="en-ZA" dirty="0" smtClean="0"/>
              <a:t>..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811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Waste Loads - Industrial Effluent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sz="3000" dirty="0" smtClean="0"/>
              <a:t>21. Industrial </a:t>
            </a:r>
            <a:r>
              <a:rPr lang="en-ZA" sz="3000" dirty="0"/>
              <a:t>effluent </a:t>
            </a:r>
            <a:r>
              <a:rPr lang="en-ZA" sz="3000" dirty="0">
                <a:solidFill>
                  <a:srgbClr val="C00000"/>
                </a:solidFill>
              </a:rPr>
              <a:t>discharged to a municipal WWTW</a:t>
            </a:r>
            <a:r>
              <a:rPr lang="en-ZA" sz="3000" dirty="0"/>
              <a:t> disposing to the coastal environment will be subject to appropriate </a:t>
            </a:r>
            <a:r>
              <a:rPr lang="en-ZA" sz="3000" dirty="0">
                <a:solidFill>
                  <a:srgbClr val="C00000"/>
                </a:solidFill>
              </a:rPr>
              <a:t>pre-treatment</a:t>
            </a:r>
            <a:r>
              <a:rPr lang="en-ZA" sz="3000" dirty="0"/>
              <a:t>. It is the </a:t>
            </a:r>
            <a:r>
              <a:rPr lang="en-ZA" sz="3000" b="1" dirty="0">
                <a:solidFill>
                  <a:srgbClr val="C00000"/>
                </a:solidFill>
              </a:rPr>
              <a:t>responsibility </a:t>
            </a:r>
            <a:r>
              <a:rPr lang="en-ZA" sz="3000" dirty="0"/>
              <a:t>of the </a:t>
            </a:r>
            <a:r>
              <a:rPr lang="en-ZA" sz="3000" b="1" dirty="0">
                <a:solidFill>
                  <a:srgbClr val="C00000"/>
                </a:solidFill>
              </a:rPr>
              <a:t>local authority </a:t>
            </a:r>
            <a:r>
              <a:rPr lang="en-ZA" sz="3000" dirty="0"/>
              <a:t>operating the WWTW to ensure compliance in this regard</a:t>
            </a:r>
            <a:r>
              <a:rPr lang="en-ZA" sz="3000" dirty="0" smtClean="0"/>
              <a:t>.</a:t>
            </a:r>
          </a:p>
          <a:p>
            <a:pPr marL="0" indent="0" algn="just">
              <a:buNone/>
            </a:pPr>
            <a:r>
              <a:rPr lang="en-ZA" sz="3000" dirty="0" smtClean="0"/>
              <a:t>22. Effluent </a:t>
            </a:r>
            <a:r>
              <a:rPr lang="en-ZA" sz="3000" dirty="0"/>
              <a:t>containing </a:t>
            </a:r>
            <a:r>
              <a:rPr lang="en-ZA" sz="3000" dirty="0">
                <a:solidFill>
                  <a:srgbClr val="0028A8"/>
                </a:solidFill>
              </a:rPr>
              <a:t>radioactive substances</a:t>
            </a:r>
            <a:r>
              <a:rPr lang="en-ZA" sz="3000" dirty="0"/>
              <a:t> is governed by the </a:t>
            </a:r>
            <a:r>
              <a:rPr lang="en-ZA" sz="3000" dirty="0">
                <a:solidFill>
                  <a:srgbClr val="0028A8"/>
                </a:solidFill>
              </a:rPr>
              <a:t>Department of Energy </a:t>
            </a:r>
            <a:r>
              <a:rPr lang="en-ZA" sz="3000" dirty="0"/>
              <a:t>(in concurrence with the DEA and DWA</a:t>
            </a:r>
            <a:r>
              <a:rPr lang="en-ZA" sz="3000" dirty="0" smtClean="0"/>
              <a:t>)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xmlns="" val="30699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Waste Loads - Industrial Effluent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b="1" dirty="0" smtClean="0"/>
              <a:t>23. </a:t>
            </a:r>
            <a:r>
              <a:rPr lang="en-ZA" b="1" dirty="0" smtClean="0">
                <a:solidFill>
                  <a:srgbClr val="660066"/>
                </a:solidFill>
              </a:rPr>
              <a:t>Diffuse </a:t>
            </a:r>
            <a:r>
              <a:rPr lang="en-ZA" b="1" dirty="0">
                <a:solidFill>
                  <a:srgbClr val="660066"/>
                </a:solidFill>
              </a:rPr>
              <a:t>land-based effluent </a:t>
            </a:r>
            <a:r>
              <a:rPr lang="en-ZA" dirty="0"/>
              <a:t>(such as urban </a:t>
            </a:r>
            <a:r>
              <a:rPr lang="en-ZA" u="sng" dirty="0" err="1"/>
              <a:t>stormwater</a:t>
            </a:r>
            <a:r>
              <a:rPr lang="en-ZA" u="sng" dirty="0"/>
              <a:t> run-off</a:t>
            </a:r>
            <a:r>
              <a:rPr lang="en-ZA" dirty="0"/>
              <a:t>, </a:t>
            </a:r>
            <a:r>
              <a:rPr lang="en-ZA" u="sng" dirty="0"/>
              <a:t>agricultural return flows </a:t>
            </a:r>
            <a:r>
              <a:rPr lang="en-ZA" dirty="0"/>
              <a:t>and </a:t>
            </a:r>
            <a:r>
              <a:rPr lang="en-ZA" u="sng" dirty="0"/>
              <a:t>contaminated groundwater seepage</a:t>
            </a:r>
            <a:r>
              <a:rPr lang="en-ZA" dirty="0"/>
              <a:t>) discharged into the coastal environment </a:t>
            </a:r>
            <a:r>
              <a:rPr lang="en-ZA" b="1" dirty="0">
                <a:solidFill>
                  <a:srgbClr val="660066"/>
                </a:solidFill>
              </a:rPr>
              <a:t>should not have any negative impact</a:t>
            </a:r>
            <a:r>
              <a:rPr lang="en-ZA" dirty="0"/>
              <a:t> on the receiving environment, i.e. the environmental quality objectives must be met. </a:t>
            </a:r>
          </a:p>
        </p:txBody>
      </p:sp>
    </p:spTree>
    <p:extLst>
      <p:ext uri="{BB962C8B-B14F-4D97-AF65-F5344CB8AC3E}">
        <p14:creationId xmlns:p14="http://schemas.microsoft.com/office/powerpoint/2010/main" xmlns="" val="20317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000" b="1" dirty="0">
                <a:solidFill>
                  <a:schemeClr val="accent6"/>
                </a:solidFill>
              </a:rPr>
              <a:t>Rules: Scientific &amp; Engineering </a:t>
            </a:r>
            <a:r>
              <a:rPr lang="en-ZA" sz="3000" b="1" dirty="0" smtClean="0">
                <a:solidFill>
                  <a:schemeClr val="accent6"/>
                </a:solidFill>
              </a:rPr>
              <a:t>Assessment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sz="2800" dirty="0" smtClean="0"/>
              <a:t>24. An </a:t>
            </a:r>
            <a:r>
              <a:rPr lang="en-ZA" sz="2800" dirty="0"/>
              <a:t>application for a CWDP will only be considered where </a:t>
            </a:r>
            <a:r>
              <a:rPr lang="en-ZA" sz="2800" b="1" dirty="0">
                <a:solidFill>
                  <a:srgbClr val="C00000"/>
                </a:solidFill>
              </a:rPr>
              <a:t>a holistic process </a:t>
            </a:r>
            <a:r>
              <a:rPr lang="en-ZA" sz="2800" dirty="0" smtClean="0"/>
              <a:t>has been followed</a:t>
            </a:r>
          </a:p>
          <a:p>
            <a:pPr algn="just"/>
            <a:r>
              <a:rPr lang="en-ZA" sz="2800" dirty="0" smtClean="0"/>
              <a:t>potential </a:t>
            </a:r>
            <a:r>
              <a:rPr lang="en-ZA" sz="2800" dirty="0">
                <a:solidFill>
                  <a:srgbClr val="C00000"/>
                </a:solidFill>
              </a:rPr>
              <a:t>impacts on the receiving environment </a:t>
            </a:r>
            <a:r>
              <a:rPr lang="en-ZA" sz="2800" dirty="0" smtClean="0"/>
              <a:t>(near </a:t>
            </a:r>
            <a:r>
              <a:rPr lang="en-ZA" sz="2800" dirty="0"/>
              <a:t>and far </a:t>
            </a:r>
            <a:r>
              <a:rPr lang="en-ZA" sz="2800" dirty="0" smtClean="0"/>
              <a:t>field)</a:t>
            </a:r>
          </a:p>
          <a:p>
            <a:pPr algn="just"/>
            <a:r>
              <a:rPr lang="en-ZA" sz="2800" dirty="0" smtClean="0">
                <a:solidFill>
                  <a:srgbClr val="C00000"/>
                </a:solidFill>
              </a:rPr>
              <a:t>other </a:t>
            </a:r>
            <a:r>
              <a:rPr lang="en-ZA" sz="2800" dirty="0">
                <a:solidFill>
                  <a:srgbClr val="C00000"/>
                </a:solidFill>
              </a:rPr>
              <a:t>anthropogenic activities </a:t>
            </a:r>
            <a:r>
              <a:rPr lang="en-ZA" sz="2800" dirty="0"/>
              <a:t>and waste inputs </a:t>
            </a:r>
          </a:p>
          <a:p>
            <a:r>
              <a:rPr lang="en-ZA" sz="2800" dirty="0" smtClean="0"/>
              <a:t>address </a:t>
            </a:r>
            <a:r>
              <a:rPr lang="en-ZA" sz="2800" dirty="0"/>
              <a:t>possible </a:t>
            </a:r>
            <a:r>
              <a:rPr lang="en-ZA" sz="2800" dirty="0">
                <a:solidFill>
                  <a:srgbClr val="C00000"/>
                </a:solidFill>
              </a:rPr>
              <a:t>synergistic and/or cumulative </a:t>
            </a:r>
            <a:r>
              <a:rPr lang="en-ZA" sz="2800" dirty="0"/>
              <a:t>effects. </a:t>
            </a:r>
            <a:endParaRPr lang="en-ZA" sz="2800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25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Scientific &amp; Engineering Assessment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ZA" sz="3000" dirty="0" smtClean="0"/>
              <a:t>25. CWDP application considered </a:t>
            </a:r>
            <a:r>
              <a:rPr lang="en-ZA" sz="3000" dirty="0"/>
              <a:t>where a discharge </a:t>
            </a:r>
            <a:r>
              <a:rPr lang="en-ZA" sz="3000" dirty="0">
                <a:solidFill>
                  <a:srgbClr val="002060"/>
                </a:solidFill>
              </a:rPr>
              <a:t>system is designed, constructed and operated </a:t>
            </a:r>
            <a:r>
              <a:rPr lang="en-ZA" sz="3000" dirty="0"/>
              <a:t>in accordance with </a:t>
            </a:r>
            <a:r>
              <a:rPr lang="en-ZA" sz="3000" b="1" dirty="0">
                <a:solidFill>
                  <a:srgbClr val="002060"/>
                </a:solidFill>
              </a:rPr>
              <a:t>recognised scientific, hydraulic and structural guidelines</a:t>
            </a:r>
            <a:r>
              <a:rPr lang="en-ZA" sz="3000" b="1" dirty="0"/>
              <a:t> </a:t>
            </a:r>
            <a:r>
              <a:rPr lang="en-ZA" sz="3000" dirty="0"/>
              <a:t>in order to </a:t>
            </a:r>
            <a:r>
              <a:rPr lang="en-ZA" sz="3000" dirty="0" smtClean="0"/>
              <a:t>meet EQO.</a:t>
            </a:r>
          </a:p>
          <a:p>
            <a:pPr marL="0" indent="0" algn="just">
              <a:buNone/>
            </a:pPr>
            <a:r>
              <a:rPr lang="en-ZA" sz="3000" dirty="0" smtClean="0"/>
              <a:t>26. </a:t>
            </a:r>
            <a:r>
              <a:rPr lang="en-ZA" sz="3000" dirty="0">
                <a:solidFill>
                  <a:srgbClr val="3333CC"/>
                </a:solidFill>
              </a:rPr>
              <a:t>Recognised numerical modelling techniques</a:t>
            </a:r>
            <a:r>
              <a:rPr lang="en-ZA" sz="3000" dirty="0"/>
              <a:t> must be applied in the </a:t>
            </a:r>
            <a:r>
              <a:rPr lang="en-ZA" sz="3000" b="1" dirty="0">
                <a:solidFill>
                  <a:srgbClr val="3333CC"/>
                </a:solidFill>
              </a:rPr>
              <a:t>scientific and engineering assessment and design </a:t>
            </a:r>
            <a:r>
              <a:rPr lang="en-ZA" sz="3000" dirty="0"/>
              <a:t>of a coastal disposal </a:t>
            </a:r>
            <a:r>
              <a:rPr lang="en-ZA" sz="3000" dirty="0" smtClean="0"/>
              <a:t>system.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xmlns="" val="39443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Scientific &amp; Engineering Assessment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dirty="0" smtClean="0"/>
              <a:t>27. A </a:t>
            </a:r>
            <a:r>
              <a:rPr lang="en-ZA" b="1" dirty="0">
                <a:solidFill>
                  <a:srgbClr val="C00000"/>
                </a:solidFill>
              </a:rPr>
              <a:t>precautionary approach </a:t>
            </a:r>
            <a:r>
              <a:rPr lang="en-ZA" dirty="0"/>
              <a:t>must be followed in the assessment and design of any coastal disposal system in which the </a:t>
            </a:r>
            <a:r>
              <a:rPr lang="en-ZA" dirty="0">
                <a:solidFill>
                  <a:srgbClr val="C00000"/>
                </a:solidFill>
              </a:rPr>
              <a:t>temporal and spatial coverage </a:t>
            </a:r>
            <a:r>
              <a:rPr lang="en-ZA" dirty="0"/>
              <a:t>and </a:t>
            </a:r>
            <a:r>
              <a:rPr lang="en-ZA" b="1" u="sng" dirty="0">
                <a:solidFill>
                  <a:srgbClr val="C00000"/>
                </a:solidFill>
              </a:rPr>
              <a:t>accuracy</a:t>
            </a:r>
            <a:r>
              <a:rPr lang="en-ZA" dirty="0">
                <a:solidFill>
                  <a:srgbClr val="C00000"/>
                </a:solidFill>
              </a:rPr>
              <a:t> of physical and chemical oceanographic data </a:t>
            </a:r>
            <a:r>
              <a:rPr lang="en-ZA" dirty="0"/>
              <a:t>do not adequately describe site-specific conditions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4712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Rules: Monitoring &amp; Contingency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ZA" sz="2800" dirty="0" smtClean="0"/>
              <a:t>28. Any </a:t>
            </a:r>
            <a:r>
              <a:rPr lang="en-ZA" sz="2800" dirty="0">
                <a:solidFill>
                  <a:srgbClr val="3333CC"/>
                </a:solidFill>
              </a:rPr>
              <a:t>authority or industry responsible </a:t>
            </a:r>
            <a:r>
              <a:rPr lang="en-ZA" sz="2800" dirty="0"/>
              <a:t>for the operation and management of a coastal disposal system will be subject to the </a:t>
            </a:r>
            <a:r>
              <a:rPr lang="en-ZA" sz="2800" b="1" dirty="0">
                <a:solidFill>
                  <a:srgbClr val="3333CC"/>
                </a:solidFill>
              </a:rPr>
              <a:t>implementation of a monitoring programme</a:t>
            </a:r>
            <a:r>
              <a:rPr lang="en-ZA" sz="2800" dirty="0" smtClean="0"/>
              <a:t>.</a:t>
            </a:r>
          </a:p>
          <a:p>
            <a:pPr marL="0" indent="0" algn="just">
              <a:buNone/>
            </a:pPr>
            <a:r>
              <a:rPr lang="en-ZA" sz="2800" dirty="0" smtClean="0"/>
              <a:t>29. Authorities </a:t>
            </a:r>
            <a:r>
              <a:rPr lang="en-ZA" sz="2800" dirty="0"/>
              <a:t>operating </a:t>
            </a:r>
            <a:r>
              <a:rPr lang="en-ZA" sz="2800" b="1" dirty="0">
                <a:solidFill>
                  <a:srgbClr val="C00000"/>
                </a:solidFill>
              </a:rPr>
              <a:t>WWTW that receive industrial effluent </a:t>
            </a:r>
            <a:r>
              <a:rPr lang="en-ZA" sz="2800" dirty="0" smtClean="0"/>
              <a:t>must </a:t>
            </a:r>
            <a:r>
              <a:rPr lang="en-ZA" sz="2800" dirty="0"/>
              <a:t>ensure that </a:t>
            </a:r>
            <a:r>
              <a:rPr lang="en-ZA" sz="2800" u="sng" dirty="0"/>
              <a:t>monitoring programmes are implemented </a:t>
            </a:r>
            <a:r>
              <a:rPr lang="en-ZA" sz="2800" dirty="0"/>
              <a:t>to record the individual flow and composition of such effluent inputs </a:t>
            </a:r>
            <a:r>
              <a:rPr lang="en-ZA" sz="2800" b="1" u="sng" dirty="0">
                <a:solidFill>
                  <a:srgbClr val="C00000"/>
                </a:solidFill>
              </a:rPr>
              <a:t>prior</a:t>
            </a:r>
            <a:r>
              <a:rPr lang="en-ZA" sz="2800" dirty="0"/>
              <a:t> to entering the effluent reticulation system, as part of their </a:t>
            </a:r>
            <a:r>
              <a:rPr lang="en-ZA" sz="2800" u="sng" dirty="0">
                <a:solidFill>
                  <a:srgbClr val="C00000"/>
                </a:solidFill>
              </a:rPr>
              <a:t>industrial effluent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40487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lvl="1"/>
            <a:r>
              <a:rPr lang="en-ZA" sz="40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Integrated Coastal Management Act (2008) </a:t>
            </a:r>
            <a:br>
              <a:rPr lang="en-ZA" sz="40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</a:br>
            <a:endParaRPr lang="en-ZA" sz="40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Chapter 8: Marine and Coastal Pollution Control </a:t>
            </a:r>
          </a:p>
          <a:p>
            <a:pPr lvl="1"/>
            <a:r>
              <a:rPr lang="en-ZA" dirty="0" smtClean="0"/>
              <a:t>S69: Discharge of effluent into coastal waters </a:t>
            </a:r>
          </a:p>
          <a:p>
            <a:pPr lvl="2"/>
            <a:r>
              <a:rPr lang="en-ZA" dirty="0" smtClean="0"/>
              <a:t>Coastal Waters Discharge Permit (CWDP) (originates from a source on land)</a:t>
            </a:r>
          </a:p>
          <a:p>
            <a:pPr lvl="2"/>
            <a:r>
              <a:rPr lang="en-ZA" dirty="0" smtClean="0"/>
              <a:t>General authorization</a:t>
            </a:r>
          </a:p>
          <a:p>
            <a:pPr lvl="2"/>
            <a:r>
              <a:rPr lang="en-ZA" dirty="0" smtClean="0"/>
              <a:t>Estuary – Minister’s approval (DEA and DWA)</a:t>
            </a:r>
          </a:p>
        </p:txBody>
      </p:sp>
      <p:pic>
        <p:nvPicPr>
          <p:cNvPr id="4" name="Content Placeholder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1364" y="4804968"/>
            <a:ext cx="3024336" cy="202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08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Monitoring &amp; Contingency Plans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ZA" dirty="0" smtClean="0"/>
              <a:t>30. Required to prepare </a:t>
            </a:r>
            <a:r>
              <a:rPr lang="en-ZA" b="1" dirty="0">
                <a:solidFill>
                  <a:srgbClr val="0028A8"/>
                </a:solidFill>
              </a:rPr>
              <a:t>contingency plans </a:t>
            </a:r>
            <a:r>
              <a:rPr lang="en-ZA" dirty="0">
                <a:solidFill>
                  <a:srgbClr val="0028A8"/>
                </a:solidFill>
              </a:rPr>
              <a:t>pertaining to maintenance shutdowns, failure in operations or emergency </a:t>
            </a:r>
            <a:r>
              <a:rPr lang="en-ZA" dirty="0" smtClean="0">
                <a:solidFill>
                  <a:srgbClr val="0028A8"/>
                </a:solidFill>
              </a:rPr>
              <a:t>incidents </a:t>
            </a:r>
            <a:r>
              <a:rPr lang="en-ZA" dirty="0" smtClean="0"/>
              <a:t>(</a:t>
            </a:r>
            <a:r>
              <a:rPr lang="en-ZA" dirty="0" err="1" smtClean="0"/>
              <a:t>Incl</a:t>
            </a:r>
            <a:r>
              <a:rPr lang="en-ZA" dirty="0" smtClean="0"/>
              <a:t> S30 </a:t>
            </a:r>
            <a:r>
              <a:rPr lang="en-ZA" dirty="0"/>
              <a:t>of the </a:t>
            </a:r>
            <a:r>
              <a:rPr lang="en-ZA" dirty="0" smtClean="0"/>
              <a:t>NEMA provision).</a:t>
            </a:r>
          </a:p>
          <a:p>
            <a:pPr marL="0" indent="0" algn="just">
              <a:buNone/>
            </a:pPr>
            <a:r>
              <a:rPr lang="en-ZA" dirty="0" smtClean="0"/>
              <a:t>31. Required </a:t>
            </a:r>
            <a:r>
              <a:rPr lang="en-ZA" dirty="0"/>
              <a:t>to provide </a:t>
            </a:r>
            <a:r>
              <a:rPr lang="en-ZA" dirty="0" smtClean="0"/>
              <a:t>a </a:t>
            </a:r>
            <a:r>
              <a:rPr lang="en-ZA" b="1" dirty="0">
                <a:solidFill>
                  <a:srgbClr val="660066"/>
                </a:solidFill>
              </a:rPr>
              <a:t>regular evaluation of the performance </a:t>
            </a:r>
            <a:r>
              <a:rPr lang="en-ZA" dirty="0"/>
              <a:t>of the coastal disposal system. </a:t>
            </a:r>
            <a:r>
              <a:rPr lang="en-ZA" dirty="0" smtClean="0"/>
              <a:t>(DEA will </a:t>
            </a:r>
            <a:r>
              <a:rPr lang="en-ZA" dirty="0"/>
              <a:t>consult with the DWA </a:t>
            </a:r>
            <a:r>
              <a:rPr lang="en-ZA" dirty="0" smtClean="0"/>
              <a:t>in </a:t>
            </a:r>
            <a:r>
              <a:rPr lang="en-ZA" dirty="0"/>
              <a:t>the case of a discharge into an </a:t>
            </a:r>
            <a:r>
              <a:rPr lang="en-ZA" dirty="0" smtClean="0"/>
              <a:t>estuary).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569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Monitoring &amp; Contingency Plans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ZA" sz="2900" dirty="0" smtClean="0"/>
              <a:t>32</a:t>
            </a:r>
            <a:r>
              <a:rPr lang="en-ZA" sz="2800" dirty="0" smtClean="0"/>
              <a:t>. Where </a:t>
            </a:r>
            <a:r>
              <a:rPr lang="en-ZA" sz="2800" b="1" dirty="0" smtClean="0">
                <a:solidFill>
                  <a:srgbClr val="C00000"/>
                </a:solidFill>
              </a:rPr>
              <a:t>non-compliance</a:t>
            </a:r>
            <a:r>
              <a:rPr lang="en-ZA" sz="2800" dirty="0" smtClean="0"/>
              <a:t>  - required </a:t>
            </a:r>
            <a:r>
              <a:rPr lang="en-ZA" sz="2800" dirty="0"/>
              <a:t>to </a:t>
            </a:r>
            <a:r>
              <a:rPr lang="en-ZA" sz="2800" b="1" dirty="0"/>
              <a:t>propose mitigating actions </a:t>
            </a:r>
            <a:r>
              <a:rPr lang="en-ZA" sz="2800" dirty="0"/>
              <a:t>to ensure compliance (e.g. rehabilitation or alternative treatment </a:t>
            </a:r>
            <a:r>
              <a:rPr lang="en-ZA" sz="2800" dirty="0" smtClean="0"/>
              <a:t>options at own costs). Approval for such actions is needed from DEA 1</a:t>
            </a:r>
            <a:r>
              <a:rPr lang="en-ZA" sz="2800" baseline="30000" dirty="0" smtClean="0"/>
              <a:t>st</a:t>
            </a:r>
            <a:r>
              <a:rPr lang="en-ZA" sz="2800" dirty="0" smtClean="0"/>
              <a:t>.</a:t>
            </a:r>
          </a:p>
          <a:p>
            <a:pPr marL="0" indent="0" algn="just">
              <a:buNone/>
            </a:pPr>
            <a:r>
              <a:rPr lang="en-ZA" sz="2800" dirty="0" smtClean="0"/>
              <a:t>33. The </a:t>
            </a:r>
            <a:r>
              <a:rPr lang="en-ZA" sz="2800" b="1" dirty="0">
                <a:solidFill>
                  <a:schemeClr val="accent2"/>
                </a:solidFill>
              </a:rPr>
              <a:t>decommissioning</a:t>
            </a:r>
            <a:r>
              <a:rPr lang="en-ZA" sz="2800" dirty="0"/>
              <a:t> of a coastal discharge structure must be addressed in the </a:t>
            </a:r>
            <a:r>
              <a:rPr lang="en-ZA" sz="2800" dirty="0">
                <a:solidFill>
                  <a:schemeClr val="accent2"/>
                </a:solidFill>
              </a:rPr>
              <a:t>planning stages as part of the EIA </a:t>
            </a:r>
            <a:r>
              <a:rPr lang="en-ZA" sz="2800" dirty="0"/>
              <a:t>process (if an EIA is required), supporting the cradle-to-grave principle</a:t>
            </a:r>
            <a:r>
              <a:rPr lang="en-ZA" sz="2800" dirty="0" smtClean="0"/>
              <a:t>. </a:t>
            </a:r>
            <a:r>
              <a:rPr lang="en-ZA" sz="2800" dirty="0" smtClean="0">
                <a:solidFill>
                  <a:schemeClr val="accent2"/>
                </a:solidFill>
              </a:rPr>
              <a:t>Existing</a:t>
            </a:r>
            <a:r>
              <a:rPr lang="en-ZA" sz="2800" dirty="0" smtClean="0"/>
              <a:t>: stakeholder negotiations and duty of care.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62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3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8019736" cy="60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1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>
                <a:solidFill>
                  <a:schemeClr val="accent6"/>
                </a:solidFill>
              </a:rPr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</a:t>
            </a:r>
            <a:r>
              <a:rPr lang="en-ZA" dirty="0"/>
              <a:t>p</a:t>
            </a:r>
            <a:r>
              <a:rPr lang="en-ZA" dirty="0" smtClean="0"/>
              <a:t>rocess of 200 days for evaluation and issuing of a decision (&lt;7 months)</a:t>
            </a:r>
          </a:p>
          <a:p>
            <a:r>
              <a:rPr lang="en-ZA" dirty="0" smtClean="0"/>
              <a:t>Applications can be lodged in parallel to EA where a CWDP will be needed</a:t>
            </a:r>
          </a:p>
          <a:p>
            <a:r>
              <a:rPr lang="en-ZA" dirty="0" smtClean="0"/>
              <a:t>Scientific evidence we require can be conducted and reported on via the EA process</a:t>
            </a:r>
          </a:p>
          <a:p>
            <a:r>
              <a:rPr lang="en-ZA" dirty="0" smtClean="0"/>
              <a:t>PP can be run concurrently (</a:t>
            </a:r>
            <a:r>
              <a:rPr lang="en-ZA" dirty="0" err="1" smtClean="0"/>
              <a:t>impt</a:t>
            </a:r>
            <a:r>
              <a:rPr lang="en-ZA" dirty="0" smtClean="0"/>
              <a:t> that it has the CWDP Ref no.)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51019"/>
            <a:ext cx="2232248" cy="1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8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>
                <a:solidFill>
                  <a:schemeClr val="accent6"/>
                </a:solidFill>
              </a:rPr>
              <a:t>Review of Existing Licences by DWA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With 5 years of commencement of the ICM Act = complete review of all authorisations</a:t>
            </a:r>
          </a:p>
          <a:p>
            <a:pPr lvl="1"/>
            <a:r>
              <a:rPr lang="en-ZA" dirty="0" smtClean="0"/>
              <a:t>prohibit the activity</a:t>
            </a:r>
          </a:p>
          <a:p>
            <a:pPr lvl="1"/>
            <a:r>
              <a:rPr lang="en-ZA" dirty="0" smtClean="0"/>
              <a:t>recommend for continuation – but must apply for a CWDP as a new application for the first time (requirements must be met)</a:t>
            </a:r>
          </a:p>
          <a:p>
            <a:pPr lvl="1"/>
            <a:r>
              <a:rPr lang="en-ZA" dirty="0" smtClean="0"/>
              <a:t>Recommend for continuation (discharge into estuary) = joint review with DWA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2206" y="5013176"/>
            <a:ext cx="2701794" cy="1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7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Where we are now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Draft Regulations on CWDP </a:t>
            </a:r>
          </a:p>
          <a:p>
            <a:r>
              <a:rPr lang="en-ZA" dirty="0" smtClean="0"/>
              <a:t>Will begin this process as of 1 April 2014</a:t>
            </a:r>
          </a:p>
          <a:p>
            <a:pPr lvl="1"/>
            <a:r>
              <a:rPr lang="en-ZA" dirty="0" smtClean="0"/>
              <a:t>Required: DWA database and files of existing authorisations</a:t>
            </a:r>
          </a:p>
          <a:p>
            <a:pPr lvl="1"/>
            <a:r>
              <a:rPr lang="en-ZA" dirty="0" smtClean="0"/>
              <a:t>Legal standing to obtain these. 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0218" y="4221088"/>
            <a:ext cx="3713188" cy="24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YPeterson\Documents\04-Oil Spills\04 - KUSWAG BUSINESS\10 INTERIM SURVEILLANCE REPORTS\Oil 22nms S of RB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9393681" cy="69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9592" y="2229838"/>
            <a:ext cx="8028158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Z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>
              <a:lnSpc>
                <a:spcPct val="120000"/>
              </a:lnSpc>
            </a:pPr>
            <a:endParaRPr lang="en-ZA" sz="28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endParaRPr lang="en-ZA" sz="28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endParaRPr lang="en-ZA" sz="28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4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388" y="404664"/>
            <a:ext cx="669674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Sub-Directorate: </a:t>
            </a:r>
            <a:r>
              <a:rPr lang="en-Z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Land-based Sources of Marine Pollution</a:t>
            </a:r>
          </a:p>
          <a:p>
            <a:pPr algn="ctr"/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Directorate: Coastal Pollution Management</a:t>
            </a:r>
          </a:p>
          <a:p>
            <a:pPr algn="ctr"/>
            <a:endParaRPr lang="en-Z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2400" dirty="0" err="1" smtClean="0"/>
              <a:t>Ms.</a:t>
            </a:r>
            <a:r>
              <a:rPr lang="en-ZA" sz="2400" dirty="0" smtClean="0"/>
              <a:t> </a:t>
            </a:r>
            <a:r>
              <a:rPr lang="en-ZA" sz="2400" dirty="0" err="1" smtClean="0"/>
              <a:t>Nitasha</a:t>
            </a:r>
            <a:r>
              <a:rPr lang="en-ZA" sz="2400" dirty="0" smtClean="0"/>
              <a:t> </a:t>
            </a:r>
            <a:r>
              <a:rPr lang="en-ZA" sz="2400" dirty="0" err="1"/>
              <a:t>Baijnath-Pillay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Tel. 021 – 819 2409</a:t>
            </a:r>
            <a:br>
              <a:rPr lang="en-ZA" sz="2400" dirty="0"/>
            </a:br>
            <a:r>
              <a:rPr lang="en-ZA" sz="2400" dirty="0"/>
              <a:t>Email: </a:t>
            </a:r>
            <a:r>
              <a:rPr lang="en-ZA" sz="2400" dirty="0" smtClean="0">
                <a:hlinkClick r:id="rId2"/>
              </a:rPr>
              <a:t>nbpillay@environment.gov.za</a:t>
            </a:r>
            <a:endParaRPr lang="en-ZA" sz="2400" dirty="0" smtClean="0"/>
          </a:p>
          <a:p>
            <a:pPr algn="ctr"/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 err="1" smtClean="0"/>
              <a:t>Mr.</a:t>
            </a:r>
            <a:r>
              <a:rPr lang="en-ZA" sz="2400" dirty="0" smtClean="0"/>
              <a:t> </a:t>
            </a:r>
            <a:r>
              <a:rPr lang="en-ZA" sz="2400" dirty="0" err="1" smtClean="0"/>
              <a:t>Mulalo</a:t>
            </a:r>
            <a:r>
              <a:rPr lang="en-ZA" sz="2400" dirty="0" smtClean="0"/>
              <a:t> </a:t>
            </a:r>
            <a:r>
              <a:rPr lang="en-ZA" sz="2400" dirty="0" err="1"/>
              <a:t>Tshikotshi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Tel.: 021 – 819 2455</a:t>
            </a:r>
            <a:br>
              <a:rPr lang="en-ZA" sz="2400" dirty="0"/>
            </a:br>
            <a:r>
              <a:rPr lang="en-ZA" sz="2400" dirty="0"/>
              <a:t>Email: </a:t>
            </a:r>
            <a:r>
              <a:rPr lang="en-ZA" sz="2400" dirty="0" smtClean="0">
                <a:hlinkClick r:id="rId3"/>
              </a:rPr>
              <a:t>Mtshikot@environment.gov.za</a:t>
            </a:r>
            <a:endParaRPr lang="en-ZA" sz="2400" dirty="0" smtClean="0"/>
          </a:p>
          <a:p>
            <a:pPr algn="ctr"/>
            <a:endParaRPr lang="en-ZA" sz="2400" dirty="0"/>
          </a:p>
          <a:p>
            <a:pPr algn="ctr"/>
            <a:r>
              <a:rPr lang="en-ZA" sz="2400" dirty="0" err="1" smtClean="0"/>
              <a:t>Mr</a:t>
            </a:r>
            <a:r>
              <a:rPr lang="en-ZA" sz="2400" dirty="0" err="1"/>
              <a:t>.</a:t>
            </a:r>
            <a:r>
              <a:rPr lang="en-ZA" sz="2400" dirty="0"/>
              <a:t> </a:t>
            </a:r>
            <a:r>
              <a:rPr lang="en-ZA" sz="2400" dirty="0" smtClean="0"/>
              <a:t>Clement </a:t>
            </a:r>
            <a:r>
              <a:rPr lang="en-ZA" sz="2400" dirty="0" err="1" smtClean="0"/>
              <a:t>Arendse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Tel. 021 – 819 </a:t>
            </a:r>
            <a:r>
              <a:rPr lang="en-ZA" sz="2400" dirty="0" smtClean="0"/>
              <a:t>2454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Email: </a:t>
            </a:r>
            <a:r>
              <a:rPr lang="en-ZA" sz="2400" dirty="0" smtClean="0">
                <a:hlinkClick r:id="rId4"/>
              </a:rPr>
              <a:t>carendse@environment.gov.za</a:t>
            </a:r>
            <a:endParaRPr lang="en-ZA" sz="2400" dirty="0" smtClean="0"/>
          </a:p>
          <a:p>
            <a:pPr algn="ctr"/>
            <a:r>
              <a:rPr lang="en-ZA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ZA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xmlns="" val="8927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>
                <a:solidFill>
                  <a:schemeClr val="accent6"/>
                </a:solidFill>
              </a:rPr>
              <a:t>To date, the DEA has: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ZA" dirty="0" smtClean="0"/>
              <a:t>Applications (receiving)</a:t>
            </a:r>
          </a:p>
          <a:p>
            <a:r>
              <a:rPr lang="en-ZA" dirty="0" smtClean="0"/>
              <a:t>Developed Draft Assessment Criteria (being finalised for all new applications)</a:t>
            </a:r>
          </a:p>
          <a:p>
            <a:r>
              <a:rPr lang="en-ZA" dirty="0" smtClean="0"/>
              <a:t>Reviewed and Updated the Operational Policy for Coastal Waters Discharges</a:t>
            </a:r>
          </a:p>
          <a:p>
            <a:pPr lvl="1">
              <a:buFontTx/>
              <a:buChar char="-"/>
            </a:pPr>
            <a:r>
              <a:rPr lang="en-ZA" dirty="0" smtClean="0"/>
              <a:t>Roles and responsibilities, </a:t>
            </a:r>
          </a:p>
          <a:p>
            <a:pPr lvl="1">
              <a:buFontTx/>
              <a:buChar char="-"/>
            </a:pPr>
            <a:r>
              <a:rPr lang="en-ZA" b="1" dirty="0" smtClean="0">
                <a:solidFill>
                  <a:srgbClr val="C00000"/>
                </a:solidFill>
              </a:rPr>
              <a:t>Rules and principles </a:t>
            </a:r>
          </a:p>
          <a:p>
            <a:pPr lvl="1">
              <a:buFontTx/>
              <a:buChar char="-"/>
            </a:pPr>
            <a:r>
              <a:rPr lang="en-ZA" dirty="0" smtClean="0"/>
              <a:t>Management framework (legislative mandate and procedure + validity period of permits)</a:t>
            </a:r>
          </a:p>
          <a:p>
            <a:pPr marL="0" indent="0"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23863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/>
          <a:lstStyle/>
          <a:p>
            <a:r>
              <a:rPr lang="en-ZA" sz="4000" b="1" dirty="0">
                <a:solidFill>
                  <a:schemeClr val="accent6"/>
                </a:solidFill>
              </a:rPr>
              <a:t>Policy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605" y="1050360"/>
            <a:ext cx="3633854" cy="507007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21" t="10938" r="25622" b="6249"/>
          <a:stretch/>
        </p:blipFill>
        <p:spPr bwMode="auto">
          <a:xfrm>
            <a:off x="467544" y="908720"/>
            <a:ext cx="3672408" cy="5284281"/>
          </a:xfrm>
          <a:prstGeom prst="rect">
            <a:avLst/>
          </a:prstGeom>
          <a:noFill/>
          <a:ln>
            <a:noFill/>
          </a:ln>
          <a:effectLst>
            <a:outerShdw dist="35921" dir="2700000" sx="101000" sy="10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22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>
                <a:solidFill>
                  <a:schemeClr val="accent6"/>
                </a:solidFill>
              </a:rPr>
              <a:t>Reason for the updating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Old yet very useful document</a:t>
            </a:r>
          </a:p>
          <a:p>
            <a:r>
              <a:rPr lang="en-ZA" dirty="0" smtClean="0"/>
              <a:t>Legislative gap</a:t>
            </a:r>
          </a:p>
          <a:p>
            <a:r>
              <a:rPr lang="en-ZA" dirty="0" smtClean="0"/>
              <a:t>Shift in approach </a:t>
            </a:r>
          </a:p>
          <a:p>
            <a:pPr lvl="1"/>
            <a:r>
              <a:rPr lang="en-ZA" dirty="0" smtClean="0"/>
              <a:t>water use management	      </a:t>
            </a:r>
            <a:r>
              <a:rPr lang="en-ZA" dirty="0" err="1" smtClean="0"/>
              <a:t>Env</a:t>
            </a:r>
            <a:r>
              <a:rPr lang="en-ZA" dirty="0" smtClean="0"/>
              <a:t> resource protection</a:t>
            </a:r>
          </a:p>
          <a:p>
            <a:pPr lvl="1"/>
            <a:r>
              <a:rPr lang="en-ZA" dirty="0" smtClean="0"/>
              <a:t>Sea was not regarded as a resource under the DWA – hence no regulations developed for coastal </a:t>
            </a:r>
            <a:r>
              <a:rPr lang="en-ZA" dirty="0" err="1" smtClean="0"/>
              <a:t>env</a:t>
            </a:r>
            <a:r>
              <a:rPr lang="en-ZA" dirty="0" smtClean="0"/>
              <a:t> protection</a:t>
            </a:r>
          </a:p>
          <a:p>
            <a:pPr marL="457200" lvl="1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Right Arrow 3"/>
          <p:cNvSpPr/>
          <p:nvPr/>
        </p:nvSpPr>
        <p:spPr>
          <a:xfrm>
            <a:off x="5076056" y="3536979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508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solidFill>
                  <a:schemeClr val="accent6"/>
                </a:solidFill>
              </a:rPr>
              <a:t>National Policy on coastal effluent disposal from land-based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Goal, Principles and Ground rules</a:t>
            </a:r>
          </a:p>
          <a:p>
            <a:pPr lvl="1"/>
            <a:r>
              <a:rPr lang="en-ZA" dirty="0"/>
              <a:t>Legislative Framework</a:t>
            </a:r>
          </a:p>
          <a:p>
            <a:pPr lvl="1"/>
            <a:r>
              <a:rPr lang="en-ZA" dirty="0"/>
              <a:t>Management institutions and Administrative Responsibilities</a:t>
            </a:r>
          </a:p>
          <a:p>
            <a:pPr lvl="1"/>
            <a:r>
              <a:rPr lang="en-ZA" dirty="0"/>
              <a:t>Environmental Quality Objectives </a:t>
            </a:r>
          </a:p>
          <a:p>
            <a:pPr lvl="1"/>
            <a:r>
              <a:rPr lang="en-ZA" dirty="0"/>
              <a:t>Activities and Associated Waste Loads </a:t>
            </a:r>
          </a:p>
          <a:p>
            <a:pPr lvl="1"/>
            <a:r>
              <a:rPr lang="en-ZA" dirty="0"/>
              <a:t>Scientific and Engineering Assessment </a:t>
            </a:r>
          </a:p>
          <a:p>
            <a:pPr lvl="1"/>
            <a:r>
              <a:rPr lang="en-ZA" dirty="0"/>
              <a:t>Monitoring and Contingency Plans. </a:t>
            </a:r>
          </a:p>
          <a:p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37839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 algn="r"/>
            <a:r>
              <a:rPr lang="en-ZA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ZA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ules: Legislative</a:t>
            </a:r>
            <a:r>
              <a:rPr lang="en-ZA" sz="32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ZA" smtClean="0"/>
              <a:t>1. Any </a:t>
            </a:r>
            <a:r>
              <a:rPr lang="en-ZA" dirty="0"/>
              <a:t>process that </a:t>
            </a:r>
            <a:r>
              <a:rPr lang="en-ZA" b="1" dirty="0">
                <a:solidFill>
                  <a:srgbClr val="FF0000"/>
                </a:solidFill>
              </a:rPr>
              <a:t>heats and / or generates and discharges any effluent  </a:t>
            </a:r>
            <a:r>
              <a:rPr lang="en-ZA" dirty="0"/>
              <a:t>to the coastal environment must be </a:t>
            </a:r>
            <a:r>
              <a:rPr lang="en-ZA" b="1" dirty="0">
                <a:solidFill>
                  <a:srgbClr val="FF0000"/>
                </a:solidFill>
              </a:rPr>
              <a:t>authorised</a:t>
            </a:r>
            <a:r>
              <a:rPr lang="en-ZA" dirty="0"/>
              <a:t> to do so by the </a:t>
            </a:r>
            <a:r>
              <a:rPr lang="en-ZA" dirty="0">
                <a:solidFill>
                  <a:srgbClr val="FF0000"/>
                </a:solidFill>
              </a:rPr>
              <a:t>DEA</a:t>
            </a:r>
            <a:r>
              <a:rPr lang="en-ZA" dirty="0"/>
              <a:t> in terms of section 69 of the ICMA.    </a:t>
            </a:r>
          </a:p>
          <a:p>
            <a:pPr marL="0" indent="0" algn="just">
              <a:buNone/>
            </a:pPr>
            <a:r>
              <a:rPr lang="en-ZA" dirty="0" smtClean="0"/>
              <a:t>2. </a:t>
            </a:r>
            <a:r>
              <a:rPr lang="en-ZA" dirty="0"/>
              <a:t>Any discharge from an activity triggering any of the </a:t>
            </a:r>
            <a:r>
              <a:rPr lang="en-ZA" b="1" dirty="0">
                <a:solidFill>
                  <a:schemeClr val="accent2"/>
                </a:solidFill>
              </a:rPr>
              <a:t>Listing Notices </a:t>
            </a:r>
            <a:r>
              <a:rPr lang="en-ZA" dirty="0"/>
              <a:t>in the </a:t>
            </a:r>
            <a:r>
              <a:rPr lang="en-ZA" dirty="0" smtClean="0"/>
              <a:t>(</a:t>
            </a:r>
            <a:r>
              <a:rPr lang="en-ZA" dirty="0"/>
              <a:t>EIA) Regulations </a:t>
            </a:r>
            <a:r>
              <a:rPr lang="en-ZA" dirty="0" smtClean="0"/>
              <a:t>=</a:t>
            </a:r>
            <a:r>
              <a:rPr lang="en-ZA" b="1" dirty="0" smtClean="0"/>
              <a:t> </a:t>
            </a:r>
            <a:r>
              <a:rPr lang="en-ZA" b="1" u="sng" dirty="0" smtClean="0">
                <a:solidFill>
                  <a:srgbClr val="008000"/>
                </a:solidFill>
              </a:rPr>
              <a:t>EA</a:t>
            </a:r>
            <a:r>
              <a:rPr lang="en-ZA" b="1" dirty="0" smtClean="0"/>
              <a:t> </a:t>
            </a:r>
            <a:r>
              <a:rPr lang="en-ZA" dirty="0" smtClean="0"/>
              <a:t>or </a:t>
            </a:r>
            <a:r>
              <a:rPr lang="en-ZA" b="1" dirty="0" smtClean="0">
                <a:solidFill>
                  <a:srgbClr val="008000"/>
                </a:solidFill>
              </a:rPr>
              <a:t>CWDP</a:t>
            </a:r>
            <a:r>
              <a:rPr lang="en-ZA" dirty="0" smtClean="0"/>
              <a:t> under the ICM Act unless it conforms a </a:t>
            </a:r>
            <a:r>
              <a:rPr lang="en-ZA" dirty="0"/>
              <a:t>standard as prescribed in section 24 of the NEMA and in terms of the ICMA.</a:t>
            </a:r>
          </a:p>
        </p:txBody>
      </p:sp>
    </p:spTree>
    <p:extLst>
      <p:ext uri="{BB962C8B-B14F-4D97-AF65-F5344CB8AC3E}">
        <p14:creationId xmlns:p14="http://schemas.microsoft.com/office/powerpoint/2010/main" xmlns="" val="671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6"/>
                </a:solidFill>
              </a:rPr>
              <a:t>Legislative </a:t>
            </a:r>
            <a:r>
              <a:rPr lang="en-ZA" b="1" dirty="0" smtClean="0">
                <a:solidFill>
                  <a:schemeClr val="accent6"/>
                </a:solidFill>
              </a:rPr>
              <a:t>Framework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ZA" dirty="0" smtClean="0"/>
              <a:t>3. A </a:t>
            </a:r>
            <a:r>
              <a:rPr lang="en-ZA" dirty="0"/>
              <a:t>CWDP is valid for a period up to </a:t>
            </a:r>
            <a:r>
              <a:rPr lang="en-ZA" b="1" dirty="0">
                <a:solidFill>
                  <a:schemeClr val="accent2"/>
                </a:solidFill>
              </a:rPr>
              <a:t>5 years subject to a midterm review </a:t>
            </a:r>
            <a:r>
              <a:rPr lang="en-ZA" dirty="0" smtClean="0"/>
              <a:t>(negative </a:t>
            </a:r>
            <a:r>
              <a:rPr lang="en-ZA" dirty="0"/>
              <a:t>impacts on the environment and </a:t>
            </a:r>
            <a:r>
              <a:rPr lang="en-ZA" dirty="0" smtClean="0"/>
              <a:t>non-compliance </a:t>
            </a:r>
            <a:r>
              <a:rPr lang="en-ZA" dirty="0"/>
              <a:t>with permit </a:t>
            </a:r>
            <a:r>
              <a:rPr lang="en-ZA" dirty="0" smtClean="0"/>
              <a:t>conditions).</a:t>
            </a:r>
          </a:p>
          <a:p>
            <a:pPr marL="0" indent="0" algn="just">
              <a:buNone/>
            </a:pPr>
            <a:r>
              <a:rPr lang="en-ZA" dirty="0" smtClean="0"/>
              <a:t>4. The </a:t>
            </a:r>
            <a:r>
              <a:rPr lang="en-ZA" dirty="0"/>
              <a:t>discharge </a:t>
            </a:r>
            <a:r>
              <a:rPr lang="en-ZA" dirty="0" smtClean="0"/>
              <a:t>a </a:t>
            </a:r>
            <a:r>
              <a:rPr lang="en-ZA" b="1" dirty="0"/>
              <a:t>Marine Protected Area </a:t>
            </a:r>
            <a:r>
              <a:rPr lang="en-ZA" dirty="0"/>
              <a:t>under the Marine Living Resources Act (Act No. 18 of 1998) is </a:t>
            </a:r>
            <a:r>
              <a:rPr lang="en-ZA" b="1" dirty="0">
                <a:solidFill>
                  <a:srgbClr val="FF0000"/>
                </a:solidFill>
              </a:rPr>
              <a:t>prohibited</a:t>
            </a:r>
            <a:r>
              <a:rPr lang="en-ZA" dirty="0"/>
              <a:t>, unless the Minister of Environmental Affairs provides permission to do </a:t>
            </a:r>
            <a:r>
              <a:rPr lang="en-ZA" dirty="0" smtClean="0"/>
              <a:t>so (improve the </a:t>
            </a:r>
            <a:r>
              <a:rPr lang="en-ZA" dirty="0" err="1" smtClean="0"/>
              <a:t>env</a:t>
            </a:r>
            <a:r>
              <a:rPr lang="en-ZA" dirty="0" smtClean="0"/>
              <a:t>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277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14911</TotalTime>
  <Words>2081</Words>
  <Application>Microsoft Office PowerPoint</Application>
  <PresentationFormat>On-screen Show (4:3)</PresentationFormat>
  <Paragraphs>144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Section 69 of the Integrated Coastal Management Act</vt:lpstr>
      <vt:lpstr>Background</vt:lpstr>
      <vt:lpstr>Integrated Coastal Management Act (2008)  </vt:lpstr>
      <vt:lpstr>To date, the DEA has:</vt:lpstr>
      <vt:lpstr>Policy development</vt:lpstr>
      <vt:lpstr>Reason for the updating</vt:lpstr>
      <vt:lpstr>National Policy on coastal effluent disposal from land-based sources</vt:lpstr>
      <vt:lpstr>Rules: Legislative Framework</vt:lpstr>
      <vt:lpstr>Legislative Framework</vt:lpstr>
      <vt:lpstr>Legislative Framework</vt:lpstr>
      <vt:lpstr>Rules: Management Institutions &amp; Administrative Responsibilities</vt:lpstr>
      <vt:lpstr>Rules: Sensitive Areas</vt:lpstr>
      <vt:lpstr>Sensitive Areas</vt:lpstr>
      <vt:lpstr>Rules: Environmental Quality Objectives (EQO)</vt:lpstr>
      <vt:lpstr>Environmental Quality Objectives</vt:lpstr>
      <vt:lpstr>Rules: Waste Loads - Municipal Effluent</vt:lpstr>
      <vt:lpstr>Waste Loads - Municipal Effluent</vt:lpstr>
      <vt:lpstr>Waste Loads - Municipal Effluent</vt:lpstr>
      <vt:lpstr>Waste Loads - Municipal Effluent</vt:lpstr>
      <vt:lpstr>Waste Loads - Municipal Effluent</vt:lpstr>
      <vt:lpstr>Waste Loads - Municipal Effluent</vt:lpstr>
      <vt:lpstr>Waste Loads - Industrial Effluent</vt:lpstr>
      <vt:lpstr>Waste Loads - Industrial Effluent</vt:lpstr>
      <vt:lpstr>Waste Loads - Industrial Effluent</vt:lpstr>
      <vt:lpstr>Waste Loads - Industrial Effluent</vt:lpstr>
      <vt:lpstr>Rules: Scientific &amp; Engineering Assessment</vt:lpstr>
      <vt:lpstr>Scientific &amp; Engineering Assessment</vt:lpstr>
      <vt:lpstr>Scientific &amp; Engineering Assessment</vt:lpstr>
      <vt:lpstr>Rules: Monitoring &amp; Contingency Plans</vt:lpstr>
      <vt:lpstr>Monitoring &amp; Contingency Plans</vt:lpstr>
      <vt:lpstr>Monitoring &amp; Contingency Plans</vt:lpstr>
      <vt:lpstr>Slide 32</vt:lpstr>
      <vt:lpstr>Slide 33</vt:lpstr>
      <vt:lpstr>Implications</vt:lpstr>
      <vt:lpstr>Review of Existing Licences by DWA</vt:lpstr>
      <vt:lpstr>Where we are now</vt:lpstr>
      <vt:lpstr>Slide 37</vt:lpstr>
      <vt:lpstr>Slide 38</vt:lpstr>
    </vt:vector>
  </TitlesOfParts>
  <Company>Enviromental Affairs and Tourism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Yazeed Peterson</dc:creator>
  <cp:lastModifiedBy>Maluleke Mmaphefo</cp:lastModifiedBy>
  <cp:revision>593</cp:revision>
  <cp:lastPrinted>2012-08-13T08:50:43Z</cp:lastPrinted>
  <dcterms:created xsi:type="dcterms:W3CDTF">2009-07-14T13:35:59Z</dcterms:created>
  <dcterms:modified xsi:type="dcterms:W3CDTF">2013-12-13T07:39:11Z</dcterms:modified>
</cp:coreProperties>
</file>